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66" r:id="rId2"/>
    <p:sldId id="256" r:id="rId3"/>
    <p:sldId id="257" r:id="rId4"/>
    <p:sldId id="258" r:id="rId5"/>
    <p:sldId id="259" r:id="rId6"/>
    <p:sldId id="267" r:id="rId7"/>
    <p:sldId id="268" r:id="rId8"/>
    <p:sldId id="260" r:id="rId9"/>
    <p:sldId id="261" r:id="rId10"/>
    <p:sldId id="262" r:id="rId11"/>
    <p:sldId id="263" r:id="rId12"/>
    <p:sldId id="264" r:id="rId13"/>
    <p:sldId id="265" r:id="rId14"/>
  </p:sldIdLst>
  <p:sldSz cx="14630400" cy="8229600"/>
  <p:notesSz cx="8229600" cy="14630400"/>
  <p:embeddedFontLst>
    <p:embeddedFont>
      <p:font typeface="Kanit" panose="020B0604020202020204" charset="-34"/>
      <p:regular r:id="rId16"/>
    </p:embeddedFont>
    <p:embeddedFont>
      <p:font typeface="Martel Sans Light"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11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158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71C4E"/>
          </a:solidFill>
          <a:ln/>
        </p:spPr>
      </p:sp>
      <p:sp>
        <p:nvSpPr>
          <p:cNvPr id="3" name="Shape 1"/>
          <p:cNvSpPr/>
          <p:nvPr/>
        </p:nvSpPr>
        <p:spPr>
          <a:xfrm>
            <a:off x="0" y="0"/>
            <a:ext cx="14630400" cy="8229600"/>
          </a:xfrm>
          <a:prstGeom prst="rect">
            <a:avLst/>
          </a:prstGeom>
          <a:solidFill>
            <a:srgbClr val="100C3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vexels.com/vectors/preview/75358/blue-white-waves-background"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www.goodfreephotos.com/people/girl-with-kittens.jpg.php" TargetMode="External"/><Relationship Id="rId2" Type="http://schemas.openxmlformats.org/officeDocument/2006/relationships/image" Target="../media/image9.jpg"/><Relationship Id="rId1" Type="http://schemas.openxmlformats.org/officeDocument/2006/relationships/slideLayout" Target="../slideLayouts/slideLayout5.xml"/><Relationship Id="rId5" Type="http://schemas.openxmlformats.org/officeDocument/2006/relationships/hyperlink" Target="https://pxhere.com/en/photo/1575603" TargetMode="Externa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hyperlink" Target="https://scherlund.blogspot.com/2017/12/overcoming-challenges-of-machine.html" TargetMode="External"/><Relationship Id="rId2" Type="http://schemas.openxmlformats.org/officeDocument/2006/relationships/image" Target="../media/image11.jpg"/><Relationship Id="rId1" Type="http://schemas.openxmlformats.org/officeDocument/2006/relationships/slideLayout" Target="../slideLayouts/slideLayout5.xml"/><Relationship Id="rId4" Type="http://schemas.openxmlformats.org/officeDocument/2006/relationships/hyperlink" Target="https://creativecommons.org/licenses/by/3.0/"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rgbClr val="000000"/>
          </a:fgClr>
          <a:bgClr>
            <a:schemeClr val="bg1"/>
          </a:bgClr>
        </a:patt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BCF8547-86FD-53A7-2034-F8B7FFA34607}"/>
              </a:ext>
            </a:extLst>
          </p:cNvPr>
          <p:cNvSpPr/>
          <p:nvPr/>
        </p:nvSpPr>
        <p:spPr>
          <a:xfrm>
            <a:off x="-1567543" y="1308388"/>
            <a:ext cx="12351657" cy="1569660"/>
          </a:xfrm>
          <a:prstGeom prst="rect">
            <a:avLst/>
          </a:prstGeom>
          <a:noFill/>
        </p:spPr>
        <p:txBody>
          <a:bodyPr wrap="square" lIns="91440" tIns="45720" rIns="91440" bIns="45720">
            <a:spAutoFit/>
          </a:bodyPr>
          <a:lstStyle/>
          <a:p>
            <a:pPr algn="ctr"/>
            <a:r>
              <a:rPr lang="en-US" sz="5400" b="1" cap="none" spc="50" dirty="0">
                <a:ln w="9525" cmpd="sng">
                  <a:solidFill>
                    <a:schemeClr val="accent1"/>
                  </a:solidFill>
                  <a:prstDash val="solid"/>
                </a:ln>
                <a:solidFill>
                  <a:schemeClr val="bg1">
                    <a:lumMod val="95000"/>
                  </a:schemeClr>
                </a:solidFill>
                <a:effectLst>
                  <a:glow rad="38100">
                    <a:schemeClr val="accent1">
                      <a:alpha val="40000"/>
                    </a:schemeClr>
                  </a:glow>
                </a:effectLst>
              </a:rPr>
              <a:t>SMART </a:t>
            </a:r>
            <a:r>
              <a:rPr lang="en-US" sz="9600" b="1" cap="none" spc="50" dirty="0">
                <a:ln w="9525" cmpd="sng">
                  <a:solidFill>
                    <a:schemeClr val="accent1"/>
                  </a:solidFill>
                  <a:prstDash val="solid"/>
                </a:ln>
                <a:solidFill>
                  <a:schemeClr val="bg1">
                    <a:lumMod val="95000"/>
                  </a:schemeClr>
                </a:solidFill>
                <a:effectLst>
                  <a:glow rad="38100">
                    <a:schemeClr val="accent1">
                      <a:alpha val="40000"/>
                    </a:schemeClr>
                  </a:glow>
                </a:effectLst>
              </a:rPr>
              <a:t>CALENDER</a:t>
            </a:r>
          </a:p>
        </p:txBody>
      </p:sp>
      <p:sp>
        <p:nvSpPr>
          <p:cNvPr id="4" name="TextBox 3">
            <a:extLst>
              <a:ext uri="{FF2B5EF4-FFF2-40B4-BE49-F238E27FC236}">
                <a16:creationId xmlns:a16="http://schemas.microsoft.com/office/drawing/2014/main" id="{19D7562C-D068-131B-A6B9-72D06F63BFE8}"/>
              </a:ext>
            </a:extLst>
          </p:cNvPr>
          <p:cNvSpPr txBox="1"/>
          <p:nvPr/>
        </p:nvSpPr>
        <p:spPr>
          <a:xfrm>
            <a:off x="246742" y="6382603"/>
            <a:ext cx="5921828" cy="1077218"/>
          </a:xfrm>
          <a:prstGeom prst="rect">
            <a:avLst/>
          </a:prstGeom>
          <a:noFill/>
        </p:spPr>
        <p:txBody>
          <a:bodyPr wrap="square" rtlCol="0">
            <a:spAutoFit/>
          </a:bodyPr>
          <a:lstStyle/>
          <a:p>
            <a:r>
              <a:rPr lang="en-IN" sz="3200" dirty="0">
                <a:solidFill>
                  <a:schemeClr val="bg1">
                    <a:lumMod val="95000"/>
                  </a:schemeClr>
                </a:solidFill>
              </a:rPr>
              <a:t>Nysha Katiyar</a:t>
            </a:r>
          </a:p>
          <a:p>
            <a:r>
              <a:rPr lang="en-IN" sz="3200" dirty="0">
                <a:solidFill>
                  <a:schemeClr val="bg1">
                    <a:lumMod val="95000"/>
                  </a:schemeClr>
                </a:solidFill>
              </a:rPr>
              <a:t>23FE10CII00031</a:t>
            </a:r>
          </a:p>
        </p:txBody>
      </p:sp>
      <p:pic>
        <p:nvPicPr>
          <p:cNvPr id="6" name="Picture 5">
            <a:extLst>
              <a:ext uri="{FF2B5EF4-FFF2-40B4-BE49-F238E27FC236}">
                <a16:creationId xmlns:a16="http://schemas.microsoft.com/office/drawing/2014/main" id="{AD2CEF7C-8326-E3E1-FD5B-97EBBCDC3D71}"/>
              </a:ext>
              <a:ext uri="{C183D7F6-B498-43B3-948B-1728B52AA6E4}">
                <adec:decorative xmlns:adec="http://schemas.microsoft.com/office/drawing/2017/decorative" val="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rot="5400000">
            <a:off x="6192847" y="2688031"/>
            <a:ext cx="11314234" cy="5560871"/>
          </a:xfrm>
          <a:prstGeom prst="rect">
            <a:avLst/>
          </a:prstGeom>
        </p:spPr>
      </p:pic>
    </p:spTree>
    <p:extLst>
      <p:ext uri="{BB962C8B-B14F-4D97-AF65-F5344CB8AC3E}">
        <p14:creationId xmlns:p14="http://schemas.microsoft.com/office/powerpoint/2010/main" val="174492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27008"/>
          </a:xfrm>
          <a:prstGeom prst="rect">
            <a:avLst/>
          </a:prstGeom>
        </p:spPr>
      </p:pic>
      <p:sp>
        <p:nvSpPr>
          <p:cNvPr id="3" name="Text 0"/>
          <p:cNvSpPr/>
          <p:nvPr/>
        </p:nvSpPr>
        <p:spPr>
          <a:xfrm>
            <a:off x="763548" y="3326963"/>
            <a:ext cx="13103304" cy="1283494"/>
          </a:xfrm>
          <a:prstGeom prst="rect">
            <a:avLst/>
          </a:prstGeom>
          <a:noFill/>
          <a:ln/>
        </p:spPr>
        <p:txBody>
          <a:bodyPr wrap="square" lIns="0" tIns="0" rIns="0" bIns="0" rtlCol="0" anchor="t"/>
          <a:lstStyle/>
          <a:p>
            <a:pPr marL="0" indent="0">
              <a:lnSpc>
                <a:spcPts val="5050"/>
              </a:lnSpc>
              <a:buNone/>
            </a:pPr>
            <a:r>
              <a:rPr lang="en-US" sz="4000" dirty="0">
                <a:solidFill>
                  <a:srgbClr val="FFFFFF"/>
                </a:solidFill>
                <a:latin typeface="Kanit" pitchFamily="34" charset="0"/>
                <a:ea typeface="Kanit" pitchFamily="34" charset="-122"/>
                <a:cs typeface="Kanit" pitchFamily="34" charset="-120"/>
              </a:rPr>
              <a:t>Real-World Applications: From Personal Use to Business Optimization</a:t>
            </a:r>
            <a:endParaRPr lang="en-US" sz="4000" dirty="0"/>
          </a:p>
        </p:txBody>
      </p:sp>
      <p:sp>
        <p:nvSpPr>
          <p:cNvPr id="4" name="Shape 1"/>
          <p:cNvSpPr/>
          <p:nvPr/>
        </p:nvSpPr>
        <p:spPr>
          <a:xfrm>
            <a:off x="763548" y="4937641"/>
            <a:ext cx="6442591" cy="1236940"/>
          </a:xfrm>
          <a:prstGeom prst="roundRect">
            <a:avLst>
              <a:gd name="adj" fmla="val 2646"/>
            </a:avLst>
          </a:prstGeom>
          <a:solidFill>
            <a:srgbClr val="2F2B54"/>
          </a:solidFill>
          <a:ln/>
        </p:spPr>
        <p:txBody>
          <a:bodyPr/>
          <a:lstStyle/>
          <a:p>
            <a:endParaRPr lang="en-IN"/>
          </a:p>
        </p:txBody>
      </p:sp>
      <p:sp>
        <p:nvSpPr>
          <p:cNvPr id="5" name="Text 2"/>
          <p:cNvSpPr/>
          <p:nvPr/>
        </p:nvSpPr>
        <p:spPr>
          <a:xfrm>
            <a:off x="981670" y="5155763"/>
            <a:ext cx="2566630" cy="320873"/>
          </a:xfrm>
          <a:prstGeom prst="rect">
            <a:avLst/>
          </a:prstGeom>
          <a:noFill/>
          <a:ln/>
        </p:spPr>
        <p:txBody>
          <a:bodyPr wrap="none" lIns="0" tIns="0" rIns="0" bIns="0" rtlCol="0" anchor="t"/>
          <a:lstStyle/>
          <a:p>
            <a:pPr marL="0" indent="0">
              <a:lnSpc>
                <a:spcPts val="2500"/>
              </a:lnSpc>
              <a:buNone/>
            </a:pPr>
            <a:r>
              <a:rPr lang="en-US" sz="2000" dirty="0">
                <a:solidFill>
                  <a:srgbClr val="D9E1FF"/>
                </a:solidFill>
                <a:latin typeface="Kanit" pitchFamily="34" charset="0"/>
                <a:ea typeface="Kanit" pitchFamily="34" charset="-122"/>
                <a:cs typeface="Kanit" pitchFamily="34" charset="-120"/>
              </a:rPr>
              <a:t>Personal Scheduling</a:t>
            </a:r>
            <a:endParaRPr lang="en-US" sz="2000" dirty="0"/>
          </a:p>
        </p:txBody>
      </p:sp>
      <p:sp>
        <p:nvSpPr>
          <p:cNvPr id="6" name="Text 3"/>
          <p:cNvSpPr/>
          <p:nvPr/>
        </p:nvSpPr>
        <p:spPr>
          <a:xfrm>
            <a:off x="981670" y="5607487"/>
            <a:ext cx="6006346" cy="348972"/>
          </a:xfrm>
          <a:prstGeom prst="rect">
            <a:avLst/>
          </a:prstGeom>
          <a:noFill/>
          <a:ln/>
        </p:spPr>
        <p:txBody>
          <a:bodyPr wrap="none" lIns="0" tIns="0" rIns="0" bIns="0" rtlCol="0" anchor="t"/>
          <a:lstStyle/>
          <a:p>
            <a:pPr marL="0" indent="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Automated reminders and task prioritization.</a:t>
            </a:r>
            <a:endParaRPr lang="en-US" sz="1700" dirty="0"/>
          </a:p>
        </p:txBody>
      </p:sp>
      <p:sp>
        <p:nvSpPr>
          <p:cNvPr id="7" name="Shape 4"/>
          <p:cNvSpPr/>
          <p:nvPr/>
        </p:nvSpPr>
        <p:spPr>
          <a:xfrm>
            <a:off x="7424261" y="4937641"/>
            <a:ext cx="6442591" cy="1236940"/>
          </a:xfrm>
          <a:prstGeom prst="roundRect">
            <a:avLst>
              <a:gd name="adj" fmla="val 2646"/>
            </a:avLst>
          </a:prstGeom>
          <a:solidFill>
            <a:srgbClr val="2F2B54"/>
          </a:solidFill>
          <a:ln/>
        </p:spPr>
        <p:txBody>
          <a:bodyPr/>
          <a:lstStyle/>
          <a:p>
            <a:endParaRPr lang="en-IN"/>
          </a:p>
        </p:txBody>
      </p:sp>
      <p:sp>
        <p:nvSpPr>
          <p:cNvPr id="8" name="Text 5"/>
          <p:cNvSpPr/>
          <p:nvPr/>
        </p:nvSpPr>
        <p:spPr>
          <a:xfrm>
            <a:off x="7642384" y="5155763"/>
            <a:ext cx="2566630" cy="320873"/>
          </a:xfrm>
          <a:prstGeom prst="rect">
            <a:avLst/>
          </a:prstGeom>
          <a:noFill/>
          <a:ln/>
        </p:spPr>
        <p:txBody>
          <a:bodyPr wrap="none" lIns="0" tIns="0" rIns="0" bIns="0" rtlCol="0" anchor="t"/>
          <a:lstStyle/>
          <a:p>
            <a:pPr marL="0" indent="0">
              <a:lnSpc>
                <a:spcPts val="2500"/>
              </a:lnSpc>
              <a:buNone/>
            </a:pPr>
            <a:r>
              <a:rPr lang="en-US" sz="2000" dirty="0">
                <a:solidFill>
                  <a:srgbClr val="D9E1FF"/>
                </a:solidFill>
                <a:latin typeface="Kanit" pitchFamily="34" charset="0"/>
                <a:ea typeface="Kanit" pitchFamily="34" charset="-122"/>
                <a:cs typeface="Kanit" pitchFamily="34" charset="-120"/>
              </a:rPr>
              <a:t>Business Meetings</a:t>
            </a:r>
            <a:endParaRPr lang="en-US" sz="2000" dirty="0"/>
          </a:p>
        </p:txBody>
      </p:sp>
      <p:sp>
        <p:nvSpPr>
          <p:cNvPr id="9" name="Text 6"/>
          <p:cNvSpPr/>
          <p:nvPr/>
        </p:nvSpPr>
        <p:spPr>
          <a:xfrm>
            <a:off x="7642384" y="5607487"/>
            <a:ext cx="6006346" cy="348972"/>
          </a:xfrm>
          <a:prstGeom prst="rect">
            <a:avLst/>
          </a:prstGeom>
          <a:noFill/>
          <a:ln/>
        </p:spPr>
        <p:txBody>
          <a:bodyPr wrap="none" lIns="0" tIns="0" rIns="0" bIns="0" rtlCol="0" anchor="t"/>
          <a:lstStyle/>
          <a:p>
            <a:pPr marL="0" indent="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Smart scheduling of meetings and resources.</a:t>
            </a:r>
            <a:endParaRPr lang="en-US" sz="1700" dirty="0"/>
          </a:p>
        </p:txBody>
      </p:sp>
      <p:sp>
        <p:nvSpPr>
          <p:cNvPr id="10" name="Shape 7"/>
          <p:cNvSpPr/>
          <p:nvPr/>
        </p:nvSpPr>
        <p:spPr>
          <a:xfrm>
            <a:off x="763548" y="6392704"/>
            <a:ext cx="6442591" cy="1236940"/>
          </a:xfrm>
          <a:prstGeom prst="roundRect">
            <a:avLst>
              <a:gd name="adj" fmla="val 2646"/>
            </a:avLst>
          </a:prstGeom>
          <a:solidFill>
            <a:srgbClr val="2F2B54"/>
          </a:solidFill>
          <a:ln/>
        </p:spPr>
        <p:txBody>
          <a:bodyPr/>
          <a:lstStyle/>
          <a:p>
            <a:endParaRPr lang="en-IN"/>
          </a:p>
        </p:txBody>
      </p:sp>
      <p:sp>
        <p:nvSpPr>
          <p:cNvPr id="11" name="Text 8"/>
          <p:cNvSpPr/>
          <p:nvPr/>
        </p:nvSpPr>
        <p:spPr>
          <a:xfrm>
            <a:off x="981670" y="6610826"/>
            <a:ext cx="2566630" cy="320873"/>
          </a:xfrm>
          <a:prstGeom prst="rect">
            <a:avLst/>
          </a:prstGeom>
          <a:noFill/>
          <a:ln/>
        </p:spPr>
        <p:txBody>
          <a:bodyPr wrap="none" lIns="0" tIns="0" rIns="0" bIns="0" rtlCol="0" anchor="t"/>
          <a:lstStyle/>
          <a:p>
            <a:pPr marL="0" indent="0">
              <a:lnSpc>
                <a:spcPts val="2500"/>
              </a:lnSpc>
              <a:buNone/>
            </a:pPr>
            <a:r>
              <a:rPr lang="en-US" sz="2000" dirty="0">
                <a:solidFill>
                  <a:srgbClr val="D9E1FF"/>
                </a:solidFill>
                <a:latin typeface="Kanit" pitchFamily="34" charset="0"/>
                <a:ea typeface="Kanit" pitchFamily="34" charset="-122"/>
                <a:cs typeface="Kanit" pitchFamily="34" charset="-120"/>
              </a:rPr>
              <a:t>Education</a:t>
            </a:r>
            <a:endParaRPr lang="en-US" sz="2000" dirty="0"/>
          </a:p>
        </p:txBody>
      </p:sp>
      <p:sp>
        <p:nvSpPr>
          <p:cNvPr id="12" name="Text 9"/>
          <p:cNvSpPr/>
          <p:nvPr/>
        </p:nvSpPr>
        <p:spPr>
          <a:xfrm>
            <a:off x="981670" y="7062549"/>
            <a:ext cx="6006346" cy="348972"/>
          </a:xfrm>
          <a:prstGeom prst="rect">
            <a:avLst/>
          </a:prstGeom>
          <a:noFill/>
          <a:ln/>
        </p:spPr>
        <p:txBody>
          <a:bodyPr wrap="none" lIns="0" tIns="0" rIns="0" bIns="0" rtlCol="0" anchor="t"/>
          <a:lstStyle/>
          <a:p>
            <a:pPr marL="0" indent="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Class scheduling and academic task management.</a:t>
            </a:r>
            <a:endParaRPr lang="en-US" sz="1700" dirty="0"/>
          </a:p>
        </p:txBody>
      </p:sp>
      <p:sp>
        <p:nvSpPr>
          <p:cNvPr id="13" name="Shape 10"/>
          <p:cNvSpPr/>
          <p:nvPr/>
        </p:nvSpPr>
        <p:spPr>
          <a:xfrm>
            <a:off x="7424261" y="6392704"/>
            <a:ext cx="6442591" cy="1236940"/>
          </a:xfrm>
          <a:prstGeom prst="roundRect">
            <a:avLst>
              <a:gd name="adj" fmla="val 2646"/>
            </a:avLst>
          </a:prstGeom>
          <a:solidFill>
            <a:srgbClr val="2F2B54"/>
          </a:solidFill>
          <a:ln/>
        </p:spPr>
        <p:txBody>
          <a:bodyPr/>
          <a:lstStyle/>
          <a:p>
            <a:endParaRPr lang="en-IN"/>
          </a:p>
        </p:txBody>
      </p:sp>
      <p:sp>
        <p:nvSpPr>
          <p:cNvPr id="14" name="Text 11"/>
          <p:cNvSpPr/>
          <p:nvPr/>
        </p:nvSpPr>
        <p:spPr>
          <a:xfrm>
            <a:off x="7642384" y="6610826"/>
            <a:ext cx="2566630" cy="320873"/>
          </a:xfrm>
          <a:prstGeom prst="rect">
            <a:avLst/>
          </a:prstGeom>
          <a:noFill/>
          <a:ln/>
        </p:spPr>
        <p:txBody>
          <a:bodyPr wrap="none" lIns="0" tIns="0" rIns="0" bIns="0" rtlCol="0" anchor="t"/>
          <a:lstStyle/>
          <a:p>
            <a:pPr marL="0" indent="0">
              <a:lnSpc>
                <a:spcPts val="2500"/>
              </a:lnSpc>
              <a:buNone/>
            </a:pPr>
            <a:r>
              <a:rPr lang="en-US" sz="2000" dirty="0">
                <a:solidFill>
                  <a:srgbClr val="D9E1FF"/>
                </a:solidFill>
                <a:latin typeface="Kanit" pitchFamily="34" charset="0"/>
                <a:ea typeface="Kanit" pitchFamily="34" charset="-122"/>
                <a:cs typeface="Kanit" pitchFamily="34" charset="-120"/>
              </a:rPr>
              <a:t>Healthcare</a:t>
            </a:r>
            <a:endParaRPr lang="en-US" sz="2000" dirty="0"/>
          </a:p>
        </p:txBody>
      </p:sp>
      <p:sp>
        <p:nvSpPr>
          <p:cNvPr id="15" name="Text 12"/>
          <p:cNvSpPr/>
          <p:nvPr/>
        </p:nvSpPr>
        <p:spPr>
          <a:xfrm>
            <a:off x="7642384" y="7062549"/>
            <a:ext cx="6006346" cy="348972"/>
          </a:xfrm>
          <a:prstGeom prst="rect">
            <a:avLst/>
          </a:prstGeom>
          <a:noFill/>
          <a:ln/>
        </p:spPr>
        <p:txBody>
          <a:bodyPr wrap="none" lIns="0" tIns="0" rIns="0" bIns="0" rtlCol="0" anchor="t"/>
          <a:lstStyle/>
          <a:p>
            <a:pPr marL="0" indent="0">
              <a:lnSpc>
                <a:spcPts val="2700"/>
              </a:lnSpc>
              <a:buNone/>
            </a:pPr>
            <a:r>
              <a:rPr lang="en-US" sz="1700" dirty="0">
                <a:solidFill>
                  <a:srgbClr val="D9E1FF"/>
                </a:solidFill>
                <a:latin typeface="Martel Sans Light" pitchFamily="34" charset="0"/>
                <a:ea typeface="Martel Sans Light" pitchFamily="34" charset="-122"/>
                <a:cs typeface="Martel Sans Light" pitchFamily="34" charset="-120"/>
              </a:rPr>
              <a:t>Appointment scheduling and patient management.</a:t>
            </a:r>
            <a:endParaRPr lang="en-US" sz="17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86051" y="617577"/>
            <a:ext cx="13058299" cy="1321118"/>
          </a:xfrm>
          <a:prstGeom prst="rect">
            <a:avLst/>
          </a:prstGeom>
          <a:noFill/>
          <a:ln/>
        </p:spPr>
        <p:txBody>
          <a:bodyPr wrap="square" lIns="0" tIns="0" rIns="0" bIns="0" rtlCol="0" anchor="t"/>
          <a:lstStyle/>
          <a:p>
            <a:pPr marL="0" indent="0">
              <a:lnSpc>
                <a:spcPts val="5200"/>
              </a:lnSpc>
              <a:buNone/>
            </a:pPr>
            <a:r>
              <a:rPr lang="en-US" sz="4150" dirty="0">
                <a:solidFill>
                  <a:srgbClr val="FFFFFF"/>
                </a:solidFill>
                <a:latin typeface="Kanit" pitchFamily="34" charset="0"/>
                <a:ea typeface="Kanit" pitchFamily="34" charset="-122"/>
                <a:cs typeface="Kanit" pitchFamily="34" charset="-120"/>
              </a:rPr>
              <a:t>Case Study: Smart Calendar Integration in a University Setting</a:t>
            </a:r>
            <a:endParaRPr lang="en-US" sz="4150" dirty="0"/>
          </a:p>
        </p:txBody>
      </p:sp>
      <p:sp>
        <p:nvSpPr>
          <p:cNvPr id="3" name="Text 1"/>
          <p:cNvSpPr/>
          <p:nvPr/>
        </p:nvSpPr>
        <p:spPr>
          <a:xfrm>
            <a:off x="2046565" y="4366974"/>
            <a:ext cx="2675215" cy="330160"/>
          </a:xfrm>
          <a:prstGeom prst="rect">
            <a:avLst/>
          </a:prstGeom>
          <a:noFill/>
          <a:ln/>
        </p:spPr>
        <p:txBody>
          <a:bodyPr wrap="none" lIns="0" tIns="0" rIns="0" bIns="0" rtlCol="0" anchor="t"/>
          <a:lstStyle/>
          <a:p>
            <a:pPr marL="0" indent="0" algn="r">
              <a:lnSpc>
                <a:spcPts val="2600"/>
              </a:lnSpc>
              <a:buNone/>
            </a:pPr>
            <a:r>
              <a:rPr lang="en-US" sz="2050" dirty="0">
                <a:solidFill>
                  <a:srgbClr val="D9E1FF"/>
                </a:solidFill>
                <a:latin typeface="Kanit" pitchFamily="34" charset="0"/>
                <a:ea typeface="Kanit" pitchFamily="34" charset="-122"/>
                <a:cs typeface="Kanit" pitchFamily="34" charset="-120"/>
              </a:rPr>
              <a:t>Resource Management</a:t>
            </a:r>
            <a:endParaRPr lang="en-US" sz="2050" dirty="0"/>
          </a:p>
        </p:txBody>
      </p:sp>
      <p:pic>
        <p:nvPicPr>
          <p:cNvPr id="4" name="Image 0" descr="preencoded.png"/>
          <p:cNvPicPr>
            <a:picLocks noChangeAspect="1"/>
          </p:cNvPicPr>
          <p:nvPr/>
        </p:nvPicPr>
        <p:blipFill>
          <a:blip r:embed="rId3"/>
          <a:stretch>
            <a:fillRect/>
          </a:stretch>
        </p:blipFill>
        <p:spPr>
          <a:xfrm>
            <a:off x="5171003" y="2387918"/>
            <a:ext cx="4288393" cy="4288393"/>
          </a:xfrm>
          <a:prstGeom prst="rect">
            <a:avLst/>
          </a:prstGeom>
        </p:spPr>
      </p:pic>
      <p:sp>
        <p:nvSpPr>
          <p:cNvPr id="5" name="Text 2"/>
          <p:cNvSpPr/>
          <p:nvPr/>
        </p:nvSpPr>
        <p:spPr>
          <a:xfrm>
            <a:off x="5791795" y="4049435"/>
            <a:ext cx="89535" cy="449104"/>
          </a:xfrm>
          <a:prstGeom prst="rect">
            <a:avLst/>
          </a:prstGeom>
          <a:noFill/>
          <a:ln/>
        </p:spPr>
        <p:txBody>
          <a:bodyPr wrap="none" lIns="0" tIns="0" rIns="0" bIns="0" rtlCol="0" anchor="t"/>
          <a:lstStyle/>
          <a:p>
            <a:pPr marL="0" indent="0">
              <a:lnSpc>
                <a:spcPts val="3500"/>
              </a:lnSpc>
              <a:buNone/>
            </a:pPr>
            <a:r>
              <a:rPr lang="en-US" sz="2200" dirty="0">
                <a:solidFill>
                  <a:srgbClr val="D9E1FF"/>
                </a:solidFill>
                <a:latin typeface="Kanit" pitchFamily="34" charset="0"/>
                <a:ea typeface="Kanit" pitchFamily="34" charset="-122"/>
                <a:cs typeface="Kanit" pitchFamily="34" charset="-120"/>
              </a:rPr>
              <a:t>1</a:t>
            </a:r>
            <a:endParaRPr lang="en-US" sz="2200" dirty="0"/>
          </a:p>
        </p:txBody>
      </p:sp>
      <p:sp>
        <p:nvSpPr>
          <p:cNvPr id="6" name="Text 3"/>
          <p:cNvSpPr/>
          <p:nvPr/>
        </p:nvSpPr>
        <p:spPr>
          <a:xfrm>
            <a:off x="9796224" y="3210639"/>
            <a:ext cx="2642473" cy="330160"/>
          </a:xfrm>
          <a:prstGeom prst="rect">
            <a:avLst/>
          </a:prstGeom>
          <a:noFill/>
          <a:ln/>
        </p:spPr>
        <p:txBody>
          <a:bodyPr wrap="none" lIns="0" tIns="0" rIns="0" bIns="0" rtlCol="0" anchor="t"/>
          <a:lstStyle/>
          <a:p>
            <a:pPr marL="0" indent="0" algn="l">
              <a:lnSpc>
                <a:spcPts val="2600"/>
              </a:lnSpc>
              <a:buNone/>
            </a:pPr>
            <a:r>
              <a:rPr lang="en-US" sz="2050" dirty="0">
                <a:solidFill>
                  <a:srgbClr val="D9E1FF"/>
                </a:solidFill>
                <a:latin typeface="Kanit" pitchFamily="34" charset="0"/>
                <a:ea typeface="Kanit" pitchFamily="34" charset="-122"/>
                <a:cs typeface="Kanit" pitchFamily="34" charset="-120"/>
              </a:rPr>
              <a:t>Course Scheduling</a:t>
            </a:r>
            <a:endParaRPr lang="en-US" sz="2050" dirty="0"/>
          </a:p>
        </p:txBody>
      </p:sp>
      <p:pic>
        <p:nvPicPr>
          <p:cNvPr id="7" name="Image 1" descr="preencoded.png"/>
          <p:cNvPicPr>
            <a:picLocks noChangeAspect="1"/>
          </p:cNvPicPr>
          <p:nvPr/>
        </p:nvPicPr>
        <p:blipFill>
          <a:blip r:embed="rId4"/>
          <a:stretch>
            <a:fillRect/>
          </a:stretch>
        </p:blipFill>
        <p:spPr>
          <a:xfrm>
            <a:off x="5171003" y="2387918"/>
            <a:ext cx="4288393" cy="4288393"/>
          </a:xfrm>
          <a:prstGeom prst="rect">
            <a:avLst/>
          </a:prstGeom>
        </p:spPr>
      </p:pic>
      <p:sp>
        <p:nvSpPr>
          <p:cNvPr id="8" name="Text 4"/>
          <p:cNvSpPr/>
          <p:nvPr/>
        </p:nvSpPr>
        <p:spPr>
          <a:xfrm>
            <a:off x="8206502" y="3155990"/>
            <a:ext cx="142875" cy="449104"/>
          </a:xfrm>
          <a:prstGeom prst="rect">
            <a:avLst/>
          </a:prstGeom>
          <a:noFill/>
          <a:ln/>
        </p:spPr>
        <p:txBody>
          <a:bodyPr wrap="none" lIns="0" tIns="0" rIns="0" bIns="0" rtlCol="0" anchor="t"/>
          <a:lstStyle/>
          <a:p>
            <a:pPr marL="0" indent="0">
              <a:lnSpc>
                <a:spcPts val="3500"/>
              </a:lnSpc>
              <a:buNone/>
            </a:pPr>
            <a:r>
              <a:rPr lang="en-US" sz="2200" dirty="0">
                <a:solidFill>
                  <a:srgbClr val="D9E1FF"/>
                </a:solidFill>
                <a:latin typeface="Kanit" pitchFamily="34" charset="0"/>
                <a:ea typeface="Kanit" pitchFamily="34" charset="-122"/>
                <a:cs typeface="Kanit" pitchFamily="34" charset="-120"/>
              </a:rPr>
              <a:t>2</a:t>
            </a:r>
            <a:endParaRPr lang="en-US" sz="2200" dirty="0"/>
          </a:p>
        </p:txBody>
      </p:sp>
      <p:sp>
        <p:nvSpPr>
          <p:cNvPr id="9" name="Text 5"/>
          <p:cNvSpPr/>
          <p:nvPr/>
        </p:nvSpPr>
        <p:spPr>
          <a:xfrm>
            <a:off x="9796224" y="5523309"/>
            <a:ext cx="2642473" cy="330160"/>
          </a:xfrm>
          <a:prstGeom prst="rect">
            <a:avLst/>
          </a:prstGeom>
          <a:noFill/>
          <a:ln/>
        </p:spPr>
        <p:txBody>
          <a:bodyPr wrap="none" lIns="0" tIns="0" rIns="0" bIns="0" rtlCol="0" anchor="t"/>
          <a:lstStyle/>
          <a:p>
            <a:pPr marL="0" indent="0" algn="l">
              <a:lnSpc>
                <a:spcPts val="2600"/>
              </a:lnSpc>
              <a:buNone/>
            </a:pPr>
            <a:r>
              <a:rPr lang="en-US" sz="2050" dirty="0">
                <a:solidFill>
                  <a:srgbClr val="D9E1FF"/>
                </a:solidFill>
                <a:latin typeface="Kanit" pitchFamily="34" charset="0"/>
                <a:ea typeface="Kanit" pitchFamily="34" charset="-122"/>
                <a:cs typeface="Kanit" pitchFamily="34" charset="-120"/>
              </a:rPr>
              <a:t>Student Activities</a:t>
            </a:r>
            <a:endParaRPr lang="en-US" sz="2050" dirty="0"/>
          </a:p>
        </p:txBody>
      </p:sp>
      <p:pic>
        <p:nvPicPr>
          <p:cNvPr id="10" name="Image 2" descr="preencoded.png"/>
          <p:cNvPicPr>
            <a:picLocks noChangeAspect="1"/>
          </p:cNvPicPr>
          <p:nvPr/>
        </p:nvPicPr>
        <p:blipFill>
          <a:blip r:embed="rId5"/>
          <a:stretch>
            <a:fillRect/>
          </a:stretch>
        </p:blipFill>
        <p:spPr>
          <a:xfrm>
            <a:off x="5171003" y="2387918"/>
            <a:ext cx="4288393" cy="4288393"/>
          </a:xfrm>
          <a:prstGeom prst="rect">
            <a:avLst/>
          </a:prstGeom>
        </p:spPr>
      </p:pic>
      <p:sp>
        <p:nvSpPr>
          <p:cNvPr id="11" name="Text 6"/>
          <p:cNvSpPr/>
          <p:nvPr/>
        </p:nvSpPr>
        <p:spPr>
          <a:xfrm>
            <a:off x="7758113" y="5717024"/>
            <a:ext cx="145733" cy="449104"/>
          </a:xfrm>
          <a:prstGeom prst="rect">
            <a:avLst/>
          </a:prstGeom>
          <a:noFill/>
          <a:ln/>
        </p:spPr>
        <p:txBody>
          <a:bodyPr wrap="none" lIns="0" tIns="0" rIns="0" bIns="0" rtlCol="0" anchor="t"/>
          <a:lstStyle/>
          <a:p>
            <a:pPr marL="0" indent="0">
              <a:lnSpc>
                <a:spcPts val="3500"/>
              </a:lnSpc>
              <a:buNone/>
            </a:pPr>
            <a:r>
              <a:rPr lang="en-US" sz="2200" dirty="0">
                <a:solidFill>
                  <a:srgbClr val="D9E1FF"/>
                </a:solidFill>
                <a:latin typeface="Kanit" pitchFamily="34" charset="0"/>
                <a:ea typeface="Kanit" pitchFamily="34" charset="-122"/>
                <a:cs typeface="Kanit" pitchFamily="34" charset="-120"/>
              </a:rPr>
              <a:t>3</a:t>
            </a:r>
            <a:endParaRPr lang="en-US" sz="2200" dirty="0"/>
          </a:p>
        </p:txBody>
      </p:sp>
      <p:sp>
        <p:nvSpPr>
          <p:cNvPr id="12" name="Text 7"/>
          <p:cNvSpPr/>
          <p:nvPr/>
        </p:nvSpPr>
        <p:spPr>
          <a:xfrm>
            <a:off x="786051" y="6928961"/>
            <a:ext cx="13058299" cy="718899"/>
          </a:xfrm>
          <a:prstGeom prst="rect">
            <a:avLst/>
          </a:prstGeom>
          <a:noFill/>
          <a:ln/>
        </p:spPr>
        <p:txBody>
          <a:bodyPr wrap="square" lIns="0" tIns="0" rIns="0" bIns="0" rtlCol="0" anchor="t"/>
          <a:lstStyle/>
          <a:p>
            <a:pPr marL="0" indent="0">
              <a:lnSpc>
                <a:spcPts val="2800"/>
              </a:lnSpc>
              <a:buNone/>
            </a:pPr>
            <a:r>
              <a:rPr lang="en-US" sz="1750" dirty="0">
                <a:solidFill>
                  <a:srgbClr val="D9E1FF"/>
                </a:solidFill>
                <a:latin typeface="Martel Sans Light" pitchFamily="34" charset="0"/>
                <a:ea typeface="Martel Sans Light" pitchFamily="34" charset="-122"/>
                <a:cs typeface="Martel Sans Light" pitchFamily="34" charset="-120"/>
              </a:rPr>
              <a:t>A university uses smart calendars for effective resource management. The calendar also supports efficient course scheduling. It helps facilitate seamless student activity planning.</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37724" y="1015960"/>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The Future of Smart Calendars: Trends and Innovations</a:t>
            </a:r>
            <a:endParaRPr lang="en-US" sz="4400" dirty="0"/>
          </a:p>
        </p:txBody>
      </p:sp>
      <p:sp>
        <p:nvSpPr>
          <p:cNvPr id="3" name="Shape 1"/>
          <p:cNvSpPr/>
          <p:nvPr/>
        </p:nvSpPr>
        <p:spPr>
          <a:xfrm>
            <a:off x="837724" y="2902744"/>
            <a:ext cx="2159079" cy="1357193"/>
          </a:xfrm>
          <a:prstGeom prst="roundRect">
            <a:avLst>
              <a:gd name="adj" fmla="val 2646"/>
            </a:avLst>
          </a:prstGeom>
          <a:solidFill>
            <a:srgbClr val="2F2B54"/>
          </a:solidFill>
          <a:ln/>
        </p:spPr>
        <p:txBody>
          <a:bodyPr/>
          <a:lstStyle/>
          <a:p>
            <a:endParaRPr lang="en-IN"/>
          </a:p>
        </p:txBody>
      </p:sp>
      <p:sp>
        <p:nvSpPr>
          <p:cNvPr id="4" name="Text 2"/>
          <p:cNvSpPr/>
          <p:nvPr/>
        </p:nvSpPr>
        <p:spPr>
          <a:xfrm>
            <a:off x="1077039" y="3341965"/>
            <a:ext cx="95488" cy="478631"/>
          </a:xfrm>
          <a:prstGeom prst="rect">
            <a:avLst/>
          </a:prstGeom>
          <a:noFill/>
          <a:ln/>
        </p:spPr>
        <p:txBody>
          <a:bodyPr wrap="none" lIns="0" tIns="0" rIns="0" bIns="0" rtlCol="0" anchor="t"/>
          <a:lstStyle/>
          <a:p>
            <a:pPr marL="0" indent="0" algn="ctr">
              <a:lnSpc>
                <a:spcPts val="3750"/>
              </a:lnSpc>
              <a:buNone/>
            </a:pPr>
            <a:r>
              <a:rPr lang="en-US" sz="2350" dirty="0">
                <a:solidFill>
                  <a:srgbClr val="D9E1FF"/>
                </a:solidFill>
                <a:latin typeface="Kanit" pitchFamily="34" charset="0"/>
                <a:ea typeface="Kanit" pitchFamily="34" charset="-122"/>
                <a:cs typeface="Kanit" pitchFamily="34" charset="-120"/>
              </a:rPr>
              <a:t>1</a:t>
            </a:r>
            <a:endParaRPr lang="en-US" sz="2350" dirty="0"/>
          </a:p>
        </p:txBody>
      </p:sp>
      <p:sp>
        <p:nvSpPr>
          <p:cNvPr id="5" name="Text 3"/>
          <p:cNvSpPr/>
          <p:nvPr/>
        </p:nvSpPr>
        <p:spPr>
          <a:xfrm>
            <a:off x="3236119" y="3142059"/>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Enhanced AI</a:t>
            </a:r>
            <a:endParaRPr lang="en-US" sz="2200" dirty="0"/>
          </a:p>
        </p:txBody>
      </p:sp>
      <p:sp>
        <p:nvSpPr>
          <p:cNvPr id="6" name="Text 4"/>
          <p:cNvSpPr/>
          <p:nvPr/>
        </p:nvSpPr>
        <p:spPr>
          <a:xfrm>
            <a:off x="3236119" y="3637598"/>
            <a:ext cx="2997041"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More accurate predictions.</a:t>
            </a:r>
            <a:endParaRPr lang="en-US" sz="1850" dirty="0"/>
          </a:p>
        </p:txBody>
      </p:sp>
      <p:sp>
        <p:nvSpPr>
          <p:cNvPr id="7" name="Shape 5"/>
          <p:cNvSpPr/>
          <p:nvPr/>
        </p:nvSpPr>
        <p:spPr>
          <a:xfrm>
            <a:off x="3116461" y="4244697"/>
            <a:ext cx="10556558" cy="15240"/>
          </a:xfrm>
          <a:prstGeom prst="roundRect">
            <a:avLst>
              <a:gd name="adj" fmla="val 235611"/>
            </a:avLst>
          </a:prstGeom>
          <a:solidFill>
            <a:srgbClr val="48446D"/>
          </a:solidFill>
          <a:ln/>
        </p:spPr>
        <p:txBody>
          <a:bodyPr/>
          <a:lstStyle/>
          <a:p>
            <a:endParaRPr lang="en-IN"/>
          </a:p>
        </p:txBody>
      </p:sp>
      <p:sp>
        <p:nvSpPr>
          <p:cNvPr id="8" name="Shape 6"/>
          <p:cNvSpPr/>
          <p:nvPr/>
        </p:nvSpPr>
        <p:spPr>
          <a:xfrm>
            <a:off x="837724" y="4379595"/>
            <a:ext cx="4318278" cy="1357193"/>
          </a:xfrm>
          <a:prstGeom prst="roundRect">
            <a:avLst>
              <a:gd name="adj" fmla="val 2646"/>
            </a:avLst>
          </a:prstGeom>
          <a:solidFill>
            <a:srgbClr val="2F2B54"/>
          </a:solidFill>
          <a:ln/>
        </p:spPr>
        <p:txBody>
          <a:bodyPr/>
          <a:lstStyle/>
          <a:p>
            <a:endParaRPr lang="en-IN"/>
          </a:p>
        </p:txBody>
      </p:sp>
      <p:sp>
        <p:nvSpPr>
          <p:cNvPr id="9" name="Text 7"/>
          <p:cNvSpPr/>
          <p:nvPr/>
        </p:nvSpPr>
        <p:spPr>
          <a:xfrm>
            <a:off x="1077039" y="4818817"/>
            <a:ext cx="152281" cy="478631"/>
          </a:xfrm>
          <a:prstGeom prst="rect">
            <a:avLst/>
          </a:prstGeom>
          <a:noFill/>
          <a:ln/>
        </p:spPr>
        <p:txBody>
          <a:bodyPr wrap="none" lIns="0" tIns="0" rIns="0" bIns="0" rtlCol="0" anchor="t"/>
          <a:lstStyle/>
          <a:p>
            <a:pPr marL="0" indent="0" algn="ctr">
              <a:lnSpc>
                <a:spcPts val="3750"/>
              </a:lnSpc>
              <a:buNone/>
            </a:pPr>
            <a:r>
              <a:rPr lang="en-US" sz="2350" dirty="0">
                <a:solidFill>
                  <a:srgbClr val="D9E1FF"/>
                </a:solidFill>
                <a:latin typeface="Kanit" pitchFamily="34" charset="0"/>
                <a:ea typeface="Kanit" pitchFamily="34" charset="-122"/>
                <a:cs typeface="Kanit" pitchFamily="34" charset="-120"/>
              </a:rPr>
              <a:t>2</a:t>
            </a:r>
            <a:endParaRPr lang="en-US" sz="2350" dirty="0"/>
          </a:p>
        </p:txBody>
      </p:sp>
      <p:sp>
        <p:nvSpPr>
          <p:cNvPr id="10" name="Text 8"/>
          <p:cNvSpPr/>
          <p:nvPr/>
        </p:nvSpPr>
        <p:spPr>
          <a:xfrm>
            <a:off x="5395317" y="461891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IoT Expansion</a:t>
            </a:r>
            <a:endParaRPr lang="en-US" sz="2200" dirty="0"/>
          </a:p>
        </p:txBody>
      </p:sp>
      <p:sp>
        <p:nvSpPr>
          <p:cNvPr id="11" name="Text 9"/>
          <p:cNvSpPr/>
          <p:nvPr/>
        </p:nvSpPr>
        <p:spPr>
          <a:xfrm>
            <a:off x="5395317" y="5114449"/>
            <a:ext cx="3029069"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Broader device integration.</a:t>
            </a:r>
            <a:endParaRPr lang="en-US" sz="1850" dirty="0"/>
          </a:p>
        </p:txBody>
      </p:sp>
      <p:sp>
        <p:nvSpPr>
          <p:cNvPr id="12" name="Shape 10"/>
          <p:cNvSpPr/>
          <p:nvPr/>
        </p:nvSpPr>
        <p:spPr>
          <a:xfrm>
            <a:off x="5275659" y="5721548"/>
            <a:ext cx="8397359" cy="15240"/>
          </a:xfrm>
          <a:prstGeom prst="roundRect">
            <a:avLst>
              <a:gd name="adj" fmla="val 235611"/>
            </a:avLst>
          </a:prstGeom>
          <a:solidFill>
            <a:srgbClr val="48446D"/>
          </a:solidFill>
          <a:ln/>
        </p:spPr>
        <p:txBody>
          <a:bodyPr/>
          <a:lstStyle/>
          <a:p>
            <a:endParaRPr lang="en-IN"/>
          </a:p>
        </p:txBody>
      </p:sp>
      <p:sp>
        <p:nvSpPr>
          <p:cNvPr id="13" name="Shape 11"/>
          <p:cNvSpPr/>
          <p:nvPr/>
        </p:nvSpPr>
        <p:spPr>
          <a:xfrm>
            <a:off x="837724" y="5856446"/>
            <a:ext cx="6477476" cy="1357193"/>
          </a:xfrm>
          <a:prstGeom prst="roundRect">
            <a:avLst>
              <a:gd name="adj" fmla="val 2646"/>
            </a:avLst>
          </a:prstGeom>
          <a:solidFill>
            <a:srgbClr val="2F2B54"/>
          </a:solidFill>
          <a:ln/>
        </p:spPr>
        <p:txBody>
          <a:bodyPr/>
          <a:lstStyle/>
          <a:p>
            <a:endParaRPr lang="en-IN"/>
          </a:p>
        </p:txBody>
      </p:sp>
      <p:sp>
        <p:nvSpPr>
          <p:cNvPr id="14" name="Text 12"/>
          <p:cNvSpPr/>
          <p:nvPr/>
        </p:nvSpPr>
        <p:spPr>
          <a:xfrm>
            <a:off x="1077039" y="6295668"/>
            <a:ext cx="155258" cy="478631"/>
          </a:xfrm>
          <a:prstGeom prst="rect">
            <a:avLst/>
          </a:prstGeom>
          <a:noFill/>
          <a:ln/>
        </p:spPr>
        <p:txBody>
          <a:bodyPr wrap="none" lIns="0" tIns="0" rIns="0" bIns="0" rtlCol="0" anchor="t"/>
          <a:lstStyle/>
          <a:p>
            <a:pPr marL="0" indent="0" algn="ctr">
              <a:lnSpc>
                <a:spcPts val="3750"/>
              </a:lnSpc>
              <a:buNone/>
            </a:pPr>
            <a:r>
              <a:rPr lang="en-US" sz="2350" dirty="0">
                <a:solidFill>
                  <a:srgbClr val="D9E1FF"/>
                </a:solidFill>
                <a:latin typeface="Kanit" pitchFamily="34" charset="0"/>
                <a:ea typeface="Kanit" pitchFamily="34" charset="-122"/>
                <a:cs typeface="Kanit" pitchFamily="34" charset="-120"/>
              </a:rPr>
              <a:t>3</a:t>
            </a:r>
            <a:endParaRPr lang="en-US" sz="2350" dirty="0"/>
          </a:p>
        </p:txBody>
      </p:sp>
      <p:sp>
        <p:nvSpPr>
          <p:cNvPr id="15" name="Text 13"/>
          <p:cNvSpPr/>
          <p:nvPr/>
        </p:nvSpPr>
        <p:spPr>
          <a:xfrm>
            <a:off x="7554516" y="609576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Customization</a:t>
            </a:r>
            <a:endParaRPr lang="en-US" sz="2200" dirty="0"/>
          </a:p>
        </p:txBody>
      </p:sp>
      <p:sp>
        <p:nvSpPr>
          <p:cNvPr id="16" name="Text 14"/>
          <p:cNvSpPr/>
          <p:nvPr/>
        </p:nvSpPr>
        <p:spPr>
          <a:xfrm>
            <a:off x="7554516" y="6591300"/>
            <a:ext cx="3424238"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Personalized user experiences.</a:t>
            </a:r>
            <a:endParaRPr lang="en-US" sz="18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92160"/>
          </a:xfrm>
          <a:prstGeom prst="rect">
            <a:avLst/>
          </a:prstGeom>
        </p:spPr>
      </p:pic>
      <p:sp>
        <p:nvSpPr>
          <p:cNvPr id="3" name="Text 0"/>
          <p:cNvSpPr/>
          <p:nvPr/>
        </p:nvSpPr>
        <p:spPr>
          <a:xfrm>
            <a:off x="289084" y="3304461"/>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 Implementing Your Own Smart Scheduling Solutions</a:t>
            </a:r>
            <a:endParaRPr lang="en-US" sz="4400" dirty="0"/>
          </a:p>
        </p:txBody>
      </p:sp>
      <p:sp>
        <p:nvSpPr>
          <p:cNvPr id="4" name="Text 1"/>
          <p:cNvSpPr/>
          <p:nvPr/>
        </p:nvSpPr>
        <p:spPr>
          <a:xfrm>
            <a:off x="837724" y="5650587"/>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t>
            </a:r>
            <a:endParaRPr lang="en-US" sz="1850" dirty="0"/>
          </a:p>
        </p:txBody>
      </p:sp>
      <p:sp>
        <p:nvSpPr>
          <p:cNvPr id="5" name="Text 2"/>
          <p:cNvSpPr/>
          <p:nvPr/>
        </p:nvSpPr>
        <p:spPr>
          <a:xfrm>
            <a:off x="289084" y="4806305"/>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Next steps involve planning and testing.</a:t>
            </a:r>
            <a:endParaRPr lang="en-US" sz="1850" dirty="0"/>
          </a:p>
        </p:txBody>
      </p:sp>
      <p:sp>
        <p:nvSpPr>
          <p:cNvPr id="6" name="Text 3"/>
          <p:cNvSpPr/>
          <p:nvPr/>
        </p:nvSpPr>
        <p:spPr>
          <a:xfrm>
            <a:off x="11568090" y="6738905"/>
            <a:ext cx="4449171" cy="775800"/>
          </a:xfrm>
          <a:prstGeom prst="rect">
            <a:avLst/>
          </a:prstGeom>
          <a:noFill/>
          <a:ln/>
        </p:spPr>
        <p:txBody>
          <a:bodyPr wrap="non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Thank you.</a:t>
            </a:r>
            <a:endParaRPr lang="en-US" sz="18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2152174"/>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Smart Calendar: Revolutionizing Scheduling with IoT and AI</a:t>
            </a:r>
            <a:endParaRPr lang="en-US" sz="4400" dirty="0"/>
          </a:p>
        </p:txBody>
      </p:sp>
      <p:sp>
        <p:nvSpPr>
          <p:cNvPr id="4" name="Text 1"/>
          <p:cNvSpPr/>
          <p:nvPr/>
        </p:nvSpPr>
        <p:spPr>
          <a:xfrm>
            <a:off x="837724" y="4623197"/>
            <a:ext cx="7468553" cy="766048"/>
          </a:xfrm>
          <a:prstGeom prst="rect">
            <a:avLst/>
          </a:prstGeom>
          <a:noFill/>
          <a:ln/>
        </p:spPr>
        <p:txBody>
          <a:bodyPr wrap="square" lIns="0" tIns="0" rIns="0" bIns="0" rtlCol="0" anchor="t"/>
          <a:lstStyle/>
          <a:p>
            <a:pPr>
              <a:lnSpc>
                <a:spcPts val="3000"/>
              </a:lnSpc>
            </a:pPr>
            <a:r>
              <a:rPr lang="en-US" sz="2400" b="1" dirty="0">
                <a:solidFill>
                  <a:schemeClr val="bg1">
                    <a:lumMod val="95000"/>
                  </a:schemeClr>
                </a:solidFill>
              </a:rPr>
              <a:t>Smart Calendar Integration with IoT</a:t>
            </a:r>
            <a:r>
              <a:rPr lang="en-US" sz="2400" dirty="0">
                <a:solidFill>
                  <a:schemeClr val="bg1">
                    <a:lumMod val="95000"/>
                  </a:schemeClr>
                </a:solidFill>
              </a:rPr>
              <a:t> allows users to manage tasks and schedules efficiently by integrating IoT devices (like smart speakers, notifications, etc.) with Google Calendar or similar services. We can implement this project in several ways using cloud platforms and APIs without much hardware.</a:t>
            </a:r>
          </a:p>
          <a:p>
            <a:pPr marL="0" indent="0">
              <a:lnSpc>
                <a:spcPts val="3000"/>
              </a:lnSpc>
              <a:buNone/>
            </a:pPr>
            <a:endParaRPr lang="en-US" sz="1850" dirty="0"/>
          </a:p>
        </p:txBody>
      </p:sp>
      <p:sp>
        <p:nvSpPr>
          <p:cNvPr id="5" name="Shape 2"/>
          <p:cNvSpPr/>
          <p:nvPr/>
        </p:nvSpPr>
        <p:spPr>
          <a:xfrm>
            <a:off x="-787876" y="7127734"/>
            <a:ext cx="382905" cy="382905"/>
          </a:xfrm>
          <a:prstGeom prst="roundRect">
            <a:avLst>
              <a:gd name="adj" fmla="val 42419"/>
            </a:avLst>
          </a:prstGeom>
          <a:noFill/>
          <a:ln w="7620">
            <a:solidFill>
              <a:srgbClr val="FFFFFF"/>
            </a:solidFill>
            <a:prstDash val="solid"/>
          </a:ln>
        </p:spPr>
        <p:txBody>
          <a:bodyPr/>
          <a:lstStyle/>
          <a:p>
            <a:endParaRPr lang="en-IN"/>
          </a:p>
        </p:txBody>
      </p:sp>
      <p:sp>
        <p:nvSpPr>
          <p:cNvPr id="7" name="Text 3"/>
          <p:cNvSpPr/>
          <p:nvPr/>
        </p:nvSpPr>
        <p:spPr>
          <a:xfrm>
            <a:off x="1340287" y="5658445"/>
            <a:ext cx="2524006" cy="418862"/>
          </a:xfrm>
          <a:prstGeom prst="rect">
            <a:avLst/>
          </a:prstGeom>
          <a:noFill/>
          <a:ln/>
        </p:spPr>
        <p:txBody>
          <a:bodyPr wrap="none" lIns="0" tIns="0" rIns="0" bIns="0" rtlCol="0" anchor="t"/>
          <a:lstStyle/>
          <a:p>
            <a:pPr marL="0" indent="0" algn="l">
              <a:lnSpc>
                <a:spcPts val="3250"/>
              </a:lnSpc>
              <a:buNone/>
            </a:pPr>
            <a:endParaRPr lang="en-US" sz="2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2677239"/>
            <a:ext cx="12540020" cy="704017"/>
          </a:xfrm>
          <a:prstGeom prst="rect">
            <a:avLst/>
          </a:prstGeom>
          <a:noFill/>
          <a:ln/>
        </p:spPr>
        <p:txBody>
          <a:bodyPr wrap="non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The Problem: Why Traditional Calendars Fall Short</a:t>
            </a:r>
            <a:endParaRPr lang="en-US" sz="4400" dirty="0"/>
          </a:p>
        </p:txBody>
      </p:sp>
      <p:sp>
        <p:nvSpPr>
          <p:cNvPr id="3" name="Text 1"/>
          <p:cNvSpPr/>
          <p:nvPr/>
        </p:nvSpPr>
        <p:spPr>
          <a:xfrm>
            <a:off x="837724" y="397954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Limited Automation</a:t>
            </a:r>
            <a:endParaRPr lang="en-US" sz="2200" dirty="0"/>
          </a:p>
        </p:txBody>
      </p:sp>
      <p:sp>
        <p:nvSpPr>
          <p:cNvPr id="4" name="Text 2"/>
          <p:cNvSpPr/>
          <p:nvPr/>
        </p:nvSpPr>
        <p:spPr>
          <a:xfrm>
            <a:off x="837724" y="4570809"/>
            <a:ext cx="3928586" cy="766048"/>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Traditional calendars lack automated scheduling features.</a:t>
            </a:r>
            <a:endParaRPr lang="en-US" sz="1850" dirty="0"/>
          </a:p>
        </p:txBody>
      </p:sp>
      <p:sp>
        <p:nvSpPr>
          <p:cNvPr id="5" name="Text 3"/>
          <p:cNvSpPr/>
          <p:nvPr/>
        </p:nvSpPr>
        <p:spPr>
          <a:xfrm>
            <a:off x="5357813" y="397954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Lack of Integration</a:t>
            </a:r>
            <a:endParaRPr lang="en-US" sz="2200" dirty="0"/>
          </a:p>
        </p:txBody>
      </p:sp>
      <p:sp>
        <p:nvSpPr>
          <p:cNvPr id="6" name="Text 4"/>
          <p:cNvSpPr/>
          <p:nvPr/>
        </p:nvSpPr>
        <p:spPr>
          <a:xfrm>
            <a:off x="5357813" y="4570809"/>
            <a:ext cx="3928586" cy="766048"/>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They don't seamlessly integrate with other IoT devices.</a:t>
            </a:r>
            <a:endParaRPr lang="en-US" sz="1850" dirty="0"/>
          </a:p>
        </p:txBody>
      </p:sp>
      <p:sp>
        <p:nvSpPr>
          <p:cNvPr id="7" name="Text 5"/>
          <p:cNvSpPr/>
          <p:nvPr/>
        </p:nvSpPr>
        <p:spPr>
          <a:xfrm>
            <a:off x="9877901" y="397954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Kanit" pitchFamily="34" charset="0"/>
                <a:ea typeface="Kanit" pitchFamily="34" charset="-122"/>
                <a:cs typeface="Kanit" pitchFamily="34" charset="-120"/>
              </a:rPr>
              <a:t>No Smart Assistance</a:t>
            </a:r>
            <a:endParaRPr lang="en-US" sz="2200" dirty="0"/>
          </a:p>
        </p:txBody>
      </p:sp>
      <p:sp>
        <p:nvSpPr>
          <p:cNvPr id="8" name="Text 6"/>
          <p:cNvSpPr/>
          <p:nvPr/>
        </p:nvSpPr>
        <p:spPr>
          <a:xfrm>
            <a:off x="9877901" y="4570809"/>
            <a:ext cx="3928586" cy="766048"/>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They offer minimal AI-driven task management.</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580793"/>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What is a Smart Calendar? Defining the Concept</a:t>
            </a:r>
            <a:endParaRPr lang="en-US" sz="4400" dirty="0"/>
          </a:p>
        </p:txBody>
      </p:sp>
      <p:sp>
        <p:nvSpPr>
          <p:cNvPr id="4" name="Shape 1"/>
          <p:cNvSpPr/>
          <p:nvPr/>
        </p:nvSpPr>
        <p:spPr>
          <a:xfrm>
            <a:off x="837724" y="3617000"/>
            <a:ext cx="538520" cy="538520"/>
          </a:xfrm>
          <a:prstGeom prst="roundRect">
            <a:avLst>
              <a:gd name="adj" fmla="val 6668"/>
            </a:avLst>
          </a:prstGeom>
          <a:solidFill>
            <a:srgbClr val="2F2B54"/>
          </a:solidFill>
          <a:ln/>
        </p:spPr>
        <p:txBody>
          <a:bodyPr/>
          <a:lstStyle/>
          <a:p>
            <a:endParaRPr lang="en-IN"/>
          </a:p>
        </p:txBody>
      </p:sp>
      <p:sp>
        <p:nvSpPr>
          <p:cNvPr id="5" name="Text 2"/>
          <p:cNvSpPr/>
          <p:nvPr/>
        </p:nvSpPr>
        <p:spPr>
          <a:xfrm>
            <a:off x="1052989" y="3717250"/>
            <a:ext cx="107871" cy="337899"/>
          </a:xfrm>
          <a:prstGeom prst="rect">
            <a:avLst/>
          </a:prstGeom>
          <a:noFill/>
          <a:ln/>
        </p:spPr>
        <p:txBody>
          <a:bodyPr wrap="none" lIns="0" tIns="0" rIns="0" bIns="0" rtlCol="0" anchor="t"/>
          <a:lstStyle/>
          <a:p>
            <a:pPr marL="0" indent="0" algn="ctr">
              <a:lnSpc>
                <a:spcPts val="2650"/>
              </a:lnSpc>
              <a:buNone/>
            </a:pPr>
            <a:r>
              <a:rPr lang="en-US" sz="2650" dirty="0">
                <a:solidFill>
                  <a:srgbClr val="D9E1FF"/>
                </a:solidFill>
                <a:latin typeface="Kanit" pitchFamily="34" charset="0"/>
                <a:ea typeface="Kanit" pitchFamily="34" charset="-122"/>
                <a:cs typeface="Kanit" pitchFamily="34" charset="-120"/>
              </a:rPr>
              <a:t>1</a:t>
            </a:r>
            <a:endParaRPr lang="en-US" sz="2650" dirty="0"/>
          </a:p>
        </p:txBody>
      </p:sp>
      <p:sp>
        <p:nvSpPr>
          <p:cNvPr id="6" name="Text 3"/>
          <p:cNvSpPr/>
          <p:nvPr/>
        </p:nvSpPr>
        <p:spPr>
          <a:xfrm>
            <a:off x="1615559" y="361700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9E1FF"/>
                </a:solidFill>
                <a:latin typeface="Kanit" pitchFamily="34" charset="0"/>
                <a:ea typeface="Kanit" pitchFamily="34" charset="-122"/>
                <a:cs typeface="Kanit" pitchFamily="34" charset="-120"/>
              </a:rPr>
              <a:t>IoT-Enabled</a:t>
            </a:r>
            <a:endParaRPr lang="en-US" sz="2200" dirty="0"/>
          </a:p>
        </p:txBody>
      </p:sp>
      <p:sp>
        <p:nvSpPr>
          <p:cNvPr id="7" name="Text 4"/>
          <p:cNvSpPr/>
          <p:nvPr/>
        </p:nvSpPr>
        <p:spPr>
          <a:xfrm>
            <a:off x="1615559" y="4112538"/>
            <a:ext cx="2836783" cy="1149072"/>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Connects with devices for automated scheduling.</a:t>
            </a:r>
            <a:endParaRPr lang="en-US" sz="1850" dirty="0"/>
          </a:p>
        </p:txBody>
      </p:sp>
      <p:sp>
        <p:nvSpPr>
          <p:cNvPr id="8" name="Shape 5"/>
          <p:cNvSpPr/>
          <p:nvPr/>
        </p:nvSpPr>
        <p:spPr>
          <a:xfrm>
            <a:off x="4691658" y="3617000"/>
            <a:ext cx="538520" cy="538520"/>
          </a:xfrm>
          <a:prstGeom prst="roundRect">
            <a:avLst>
              <a:gd name="adj" fmla="val 6668"/>
            </a:avLst>
          </a:prstGeom>
          <a:solidFill>
            <a:srgbClr val="2F2B54"/>
          </a:solidFill>
          <a:ln/>
        </p:spPr>
        <p:txBody>
          <a:bodyPr/>
          <a:lstStyle/>
          <a:p>
            <a:endParaRPr lang="en-IN"/>
          </a:p>
        </p:txBody>
      </p:sp>
      <p:sp>
        <p:nvSpPr>
          <p:cNvPr id="9" name="Text 6"/>
          <p:cNvSpPr/>
          <p:nvPr/>
        </p:nvSpPr>
        <p:spPr>
          <a:xfrm>
            <a:off x="4874895" y="3717250"/>
            <a:ext cx="172045" cy="337899"/>
          </a:xfrm>
          <a:prstGeom prst="rect">
            <a:avLst/>
          </a:prstGeom>
          <a:noFill/>
          <a:ln/>
        </p:spPr>
        <p:txBody>
          <a:bodyPr wrap="none" lIns="0" tIns="0" rIns="0" bIns="0" rtlCol="0" anchor="t"/>
          <a:lstStyle/>
          <a:p>
            <a:pPr marL="0" indent="0" algn="ctr">
              <a:lnSpc>
                <a:spcPts val="2650"/>
              </a:lnSpc>
              <a:buNone/>
            </a:pPr>
            <a:r>
              <a:rPr lang="en-US" sz="2650" dirty="0">
                <a:solidFill>
                  <a:srgbClr val="D9E1FF"/>
                </a:solidFill>
                <a:latin typeface="Kanit" pitchFamily="34" charset="0"/>
                <a:ea typeface="Kanit" pitchFamily="34" charset="-122"/>
                <a:cs typeface="Kanit" pitchFamily="34" charset="-120"/>
              </a:rPr>
              <a:t>2</a:t>
            </a:r>
            <a:endParaRPr lang="en-US" sz="2650" dirty="0"/>
          </a:p>
        </p:txBody>
      </p:sp>
      <p:sp>
        <p:nvSpPr>
          <p:cNvPr id="10" name="Text 7"/>
          <p:cNvSpPr/>
          <p:nvPr/>
        </p:nvSpPr>
        <p:spPr>
          <a:xfrm>
            <a:off x="5469493" y="3617000"/>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9E1FF"/>
                </a:solidFill>
                <a:latin typeface="Kanit" pitchFamily="34" charset="0"/>
                <a:ea typeface="Kanit" pitchFamily="34" charset="-122"/>
                <a:cs typeface="Kanit" pitchFamily="34" charset="-120"/>
              </a:rPr>
              <a:t>AI-Powered</a:t>
            </a:r>
            <a:endParaRPr lang="en-US" sz="2200" dirty="0"/>
          </a:p>
        </p:txBody>
      </p:sp>
      <p:sp>
        <p:nvSpPr>
          <p:cNvPr id="11" name="Text 8"/>
          <p:cNvSpPr/>
          <p:nvPr/>
        </p:nvSpPr>
        <p:spPr>
          <a:xfrm>
            <a:off x="5469493" y="4112538"/>
            <a:ext cx="2836783" cy="1149072"/>
          </a:xfrm>
          <a:prstGeom prst="rect">
            <a:avLst/>
          </a:prstGeom>
          <a:noFill/>
          <a:ln/>
        </p:spPr>
        <p:txBody>
          <a:bodyPr wrap="squar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Uses machine learning for smart task management.</a:t>
            </a:r>
            <a:endParaRPr lang="en-US" sz="1850" dirty="0"/>
          </a:p>
        </p:txBody>
      </p:sp>
      <p:sp>
        <p:nvSpPr>
          <p:cNvPr id="12" name="Shape 9"/>
          <p:cNvSpPr/>
          <p:nvPr/>
        </p:nvSpPr>
        <p:spPr>
          <a:xfrm>
            <a:off x="837724" y="5770126"/>
            <a:ext cx="538520" cy="538520"/>
          </a:xfrm>
          <a:prstGeom prst="roundRect">
            <a:avLst>
              <a:gd name="adj" fmla="val 6668"/>
            </a:avLst>
          </a:prstGeom>
          <a:solidFill>
            <a:srgbClr val="2F2B54"/>
          </a:solidFill>
          <a:ln/>
        </p:spPr>
        <p:txBody>
          <a:bodyPr/>
          <a:lstStyle/>
          <a:p>
            <a:endParaRPr lang="en-IN"/>
          </a:p>
        </p:txBody>
      </p:sp>
      <p:sp>
        <p:nvSpPr>
          <p:cNvPr id="13" name="Text 10"/>
          <p:cNvSpPr/>
          <p:nvPr/>
        </p:nvSpPr>
        <p:spPr>
          <a:xfrm>
            <a:off x="1019294" y="5870377"/>
            <a:ext cx="175379" cy="337899"/>
          </a:xfrm>
          <a:prstGeom prst="rect">
            <a:avLst/>
          </a:prstGeom>
          <a:noFill/>
          <a:ln/>
        </p:spPr>
        <p:txBody>
          <a:bodyPr wrap="none" lIns="0" tIns="0" rIns="0" bIns="0" rtlCol="0" anchor="t"/>
          <a:lstStyle/>
          <a:p>
            <a:pPr marL="0" indent="0" algn="ctr">
              <a:lnSpc>
                <a:spcPts val="2650"/>
              </a:lnSpc>
              <a:buNone/>
            </a:pPr>
            <a:r>
              <a:rPr lang="en-US" sz="2650" dirty="0">
                <a:solidFill>
                  <a:srgbClr val="D9E1FF"/>
                </a:solidFill>
                <a:latin typeface="Kanit" pitchFamily="34" charset="0"/>
                <a:ea typeface="Kanit" pitchFamily="34" charset="-122"/>
                <a:cs typeface="Kanit" pitchFamily="34" charset="-120"/>
              </a:rPr>
              <a:t>3</a:t>
            </a:r>
            <a:endParaRPr lang="en-US" sz="2650" dirty="0"/>
          </a:p>
        </p:txBody>
      </p:sp>
      <p:sp>
        <p:nvSpPr>
          <p:cNvPr id="14" name="Text 11"/>
          <p:cNvSpPr/>
          <p:nvPr/>
        </p:nvSpPr>
        <p:spPr>
          <a:xfrm>
            <a:off x="1615559" y="577012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9E1FF"/>
                </a:solidFill>
                <a:latin typeface="Kanit" pitchFamily="34" charset="0"/>
                <a:ea typeface="Kanit" pitchFamily="34" charset="-122"/>
                <a:cs typeface="Kanit" pitchFamily="34" charset="-120"/>
              </a:rPr>
              <a:t>Cloud-Based</a:t>
            </a:r>
            <a:endParaRPr lang="en-US" sz="2200" dirty="0"/>
          </a:p>
        </p:txBody>
      </p:sp>
      <p:sp>
        <p:nvSpPr>
          <p:cNvPr id="15" name="Text 12"/>
          <p:cNvSpPr/>
          <p:nvPr/>
        </p:nvSpPr>
        <p:spPr>
          <a:xfrm>
            <a:off x="1615559" y="6265664"/>
            <a:ext cx="6690717" cy="383024"/>
          </a:xfrm>
          <a:prstGeom prst="rect">
            <a:avLst/>
          </a:prstGeom>
          <a:noFill/>
          <a:ln/>
        </p:spPr>
        <p:txBody>
          <a:bodyPr wrap="none" lIns="0" tIns="0" rIns="0" bIns="0" rtlCol="0" anchor="t"/>
          <a:lstStyle/>
          <a:p>
            <a:pPr marL="0" indent="0">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Stores and syncs data across platforms.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07989"/>
            <a:ext cx="7468553" cy="1408033"/>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Key Components: Hardware, Software, and Connectivity</a:t>
            </a:r>
            <a:endParaRPr lang="en-US" sz="4400" dirty="0"/>
          </a:p>
        </p:txBody>
      </p:sp>
      <p:pic>
        <p:nvPicPr>
          <p:cNvPr id="4" name="Image 1" descr="preencoded.png"/>
          <p:cNvPicPr>
            <a:picLocks noChangeAspect="1"/>
          </p:cNvPicPr>
          <p:nvPr/>
        </p:nvPicPr>
        <p:blipFill>
          <a:blip r:embed="rId4"/>
          <a:stretch>
            <a:fillRect/>
          </a:stretch>
        </p:blipFill>
        <p:spPr>
          <a:xfrm>
            <a:off x="6324124" y="3774996"/>
            <a:ext cx="562451" cy="562451"/>
          </a:xfrm>
          <a:prstGeom prst="rect">
            <a:avLst/>
          </a:prstGeom>
        </p:spPr>
      </p:pic>
      <p:sp>
        <p:nvSpPr>
          <p:cNvPr id="5" name="Text 1"/>
          <p:cNvSpPr/>
          <p:nvPr/>
        </p:nvSpPr>
        <p:spPr>
          <a:xfrm>
            <a:off x="6324124" y="4576762"/>
            <a:ext cx="2250162"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Hardware</a:t>
            </a:r>
            <a:endParaRPr lang="en-US" sz="2200" dirty="0"/>
          </a:p>
        </p:txBody>
      </p:sp>
      <p:sp>
        <p:nvSpPr>
          <p:cNvPr id="6" name="Text 2"/>
          <p:cNvSpPr/>
          <p:nvPr/>
        </p:nvSpPr>
        <p:spPr>
          <a:xfrm>
            <a:off x="6324124" y="5072301"/>
            <a:ext cx="2250162" cy="766048"/>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Devices for data collection.</a:t>
            </a:r>
            <a:endParaRPr lang="en-US" sz="1850" dirty="0"/>
          </a:p>
        </p:txBody>
      </p:sp>
      <p:pic>
        <p:nvPicPr>
          <p:cNvPr id="7" name="Image 2" descr="preencoded.png"/>
          <p:cNvPicPr>
            <a:picLocks noChangeAspect="1"/>
          </p:cNvPicPr>
          <p:nvPr/>
        </p:nvPicPr>
        <p:blipFill>
          <a:blip r:embed="rId5"/>
          <a:stretch>
            <a:fillRect/>
          </a:stretch>
        </p:blipFill>
        <p:spPr>
          <a:xfrm>
            <a:off x="8933259" y="3774996"/>
            <a:ext cx="562451" cy="562451"/>
          </a:xfrm>
          <a:prstGeom prst="rect">
            <a:avLst/>
          </a:prstGeom>
        </p:spPr>
      </p:pic>
      <p:sp>
        <p:nvSpPr>
          <p:cNvPr id="8" name="Text 3"/>
          <p:cNvSpPr/>
          <p:nvPr/>
        </p:nvSpPr>
        <p:spPr>
          <a:xfrm>
            <a:off x="8933259" y="4576762"/>
            <a:ext cx="2250162"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Software</a:t>
            </a:r>
            <a:endParaRPr lang="en-US" sz="2200" dirty="0"/>
          </a:p>
        </p:txBody>
      </p:sp>
      <p:sp>
        <p:nvSpPr>
          <p:cNvPr id="9" name="Text 4"/>
          <p:cNvSpPr/>
          <p:nvPr/>
        </p:nvSpPr>
        <p:spPr>
          <a:xfrm>
            <a:off x="8933259" y="5072301"/>
            <a:ext cx="2250162"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Algorithms for data analysis and scheduling.</a:t>
            </a:r>
            <a:endParaRPr lang="en-US" sz="1850" dirty="0"/>
          </a:p>
        </p:txBody>
      </p:sp>
      <p:pic>
        <p:nvPicPr>
          <p:cNvPr id="10" name="Image 3" descr="preencoded.png"/>
          <p:cNvPicPr>
            <a:picLocks noChangeAspect="1"/>
          </p:cNvPicPr>
          <p:nvPr/>
        </p:nvPicPr>
        <p:blipFill>
          <a:blip r:embed="rId6"/>
          <a:stretch>
            <a:fillRect/>
          </a:stretch>
        </p:blipFill>
        <p:spPr>
          <a:xfrm>
            <a:off x="11542395" y="3774996"/>
            <a:ext cx="562570" cy="562570"/>
          </a:xfrm>
          <a:prstGeom prst="rect">
            <a:avLst/>
          </a:prstGeom>
        </p:spPr>
      </p:pic>
      <p:sp>
        <p:nvSpPr>
          <p:cNvPr id="11" name="Text 5"/>
          <p:cNvSpPr/>
          <p:nvPr/>
        </p:nvSpPr>
        <p:spPr>
          <a:xfrm>
            <a:off x="11542395" y="4576882"/>
            <a:ext cx="2250281"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Connectivity</a:t>
            </a:r>
            <a:endParaRPr lang="en-US" sz="2200" dirty="0"/>
          </a:p>
        </p:txBody>
      </p:sp>
      <p:sp>
        <p:nvSpPr>
          <p:cNvPr id="12" name="Text 6"/>
          <p:cNvSpPr/>
          <p:nvPr/>
        </p:nvSpPr>
        <p:spPr>
          <a:xfrm>
            <a:off x="11542395" y="5072420"/>
            <a:ext cx="2250281" cy="1149072"/>
          </a:xfrm>
          <a:prstGeom prst="rect">
            <a:avLst/>
          </a:prstGeom>
          <a:noFill/>
          <a:ln/>
        </p:spPr>
        <p:txBody>
          <a:bodyPr wrap="squar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Networks for seamless data transfer.</a:t>
            </a:r>
            <a:endParaRPr lang="en-US" sz="18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AE997C44-8286-228A-0B03-DACC16CEC5FE}"/>
              </a:ext>
              <a:ext uri="{C183D7F6-B498-43B3-948B-1728B52AA6E4}">
                <adec:decorative xmlns:adec="http://schemas.microsoft.com/office/drawing/2017/decorative" val="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8021836" y="5145510"/>
            <a:ext cx="6608564" cy="3723134"/>
          </a:xfrm>
          <a:prstGeom prst="rect">
            <a:avLst/>
          </a:prstGeom>
        </p:spPr>
      </p:pic>
      <p:pic>
        <p:nvPicPr>
          <p:cNvPr id="22" name="Picture 21">
            <a:extLst>
              <a:ext uri="{FF2B5EF4-FFF2-40B4-BE49-F238E27FC236}">
                <a16:creationId xmlns:a16="http://schemas.microsoft.com/office/drawing/2014/main" id="{D4A3078D-C5A7-F1C2-F519-DE01B491DDC7}"/>
              </a:ext>
              <a:ext uri="{C183D7F6-B498-43B3-948B-1728B52AA6E4}">
                <adec:decorative xmlns:adec="http://schemas.microsoft.com/office/drawing/2017/decorative" val="1"/>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737023" y="9428813"/>
            <a:ext cx="11645259" cy="7763506"/>
          </a:xfrm>
          <a:prstGeom prst="rect">
            <a:avLst/>
          </a:prstGeom>
        </p:spPr>
      </p:pic>
      <p:sp>
        <p:nvSpPr>
          <p:cNvPr id="3" name="TextBox 2">
            <a:extLst>
              <a:ext uri="{FF2B5EF4-FFF2-40B4-BE49-F238E27FC236}">
                <a16:creationId xmlns:a16="http://schemas.microsoft.com/office/drawing/2014/main" id="{F2FEB733-6005-A65B-5270-C4382FC16432}"/>
              </a:ext>
            </a:extLst>
          </p:cNvPr>
          <p:cNvSpPr txBox="1"/>
          <p:nvPr/>
        </p:nvSpPr>
        <p:spPr>
          <a:xfrm>
            <a:off x="275772" y="155993"/>
            <a:ext cx="5733142" cy="790601"/>
          </a:xfrm>
          <a:prstGeom prst="rect">
            <a:avLst/>
          </a:prstGeom>
          <a:noFill/>
        </p:spPr>
        <p:txBody>
          <a:bodyPr wrap="square">
            <a:spAutoFit/>
          </a:bodyPr>
          <a:lstStyle/>
          <a:p>
            <a:pPr marL="0" marR="0" lvl="0" indent="0" algn="l" defTabSz="914400" rtl="0" eaLnBrk="1" fontAlgn="auto" latinLnBrk="0" hangingPunct="1">
              <a:lnSpc>
                <a:spcPts val="5500"/>
              </a:lnSpc>
              <a:spcBef>
                <a:spcPts val="0"/>
              </a:spcBef>
              <a:spcAft>
                <a:spcPts val="0"/>
              </a:spcAft>
              <a:buClrTx/>
              <a:buSzTx/>
              <a:buFontTx/>
              <a:buNone/>
              <a:tabLst/>
              <a:defRPr/>
            </a:pPr>
            <a:r>
              <a:rPr kumimoji="0" lang="en-US" sz="4400" b="0" i="0" u="none" strike="noStrike" kern="1200" cap="none" spc="0" normalizeH="0" baseline="0" noProof="0" dirty="0">
                <a:ln>
                  <a:noFill/>
                </a:ln>
                <a:solidFill>
                  <a:srgbClr val="FFFFFF"/>
                </a:solidFill>
                <a:effectLst/>
                <a:uLnTx/>
                <a:uFillTx/>
                <a:latin typeface="Kanit" pitchFamily="34" charset="0"/>
                <a:ea typeface="Kanit" pitchFamily="34" charset="-122"/>
                <a:cs typeface="Kanit" pitchFamily="34" charset="-120"/>
              </a:rPr>
              <a:t>Key Components:</a:t>
            </a:r>
            <a:endPar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A21269F4-E9AA-06D3-44EF-D3F7A61E3CD3}"/>
              </a:ext>
            </a:extLst>
          </p:cNvPr>
          <p:cNvSpPr txBox="1"/>
          <p:nvPr/>
        </p:nvSpPr>
        <p:spPr>
          <a:xfrm>
            <a:off x="275772" y="1177693"/>
            <a:ext cx="5420489" cy="6217087"/>
          </a:xfrm>
          <a:prstGeom prst="rect">
            <a:avLst/>
          </a:prstGeom>
          <a:noFill/>
        </p:spPr>
        <p:txBody>
          <a:bodyPr wrap="square" rtlCol="0">
            <a:spAutoFit/>
          </a:bodyPr>
          <a:lstStyle/>
          <a:p>
            <a:r>
              <a:rPr lang="en-IN" sz="2000" b="1" u="sng" dirty="0">
                <a:solidFill>
                  <a:schemeClr val="bg1">
                    <a:lumMod val="95000"/>
                  </a:schemeClr>
                </a:solidFill>
              </a:rPr>
              <a:t>1. User Interface (Frontend)</a:t>
            </a:r>
          </a:p>
          <a:p>
            <a:r>
              <a:rPr lang="en-IN" dirty="0">
                <a:solidFill>
                  <a:schemeClr val="bg1">
                    <a:lumMod val="95000"/>
                  </a:schemeClr>
                </a:solidFill>
              </a:rPr>
              <a:t>This is where users interact with the calendar, add events, and receive notifications.</a:t>
            </a:r>
          </a:p>
          <a:p>
            <a:r>
              <a:rPr lang="en-IN" b="1" dirty="0">
                <a:solidFill>
                  <a:schemeClr val="bg1">
                    <a:lumMod val="95000"/>
                  </a:schemeClr>
                </a:solidFill>
              </a:rPr>
              <a:t>Components:</a:t>
            </a:r>
          </a:p>
          <a:p>
            <a:pPr>
              <a:buFont typeface="+mj-lt"/>
              <a:buAutoNum type="arabicPeriod"/>
            </a:pPr>
            <a:r>
              <a:rPr lang="en-IN" b="1" dirty="0">
                <a:solidFill>
                  <a:schemeClr val="bg1">
                    <a:lumMod val="95000"/>
                  </a:schemeClr>
                </a:solidFill>
              </a:rPr>
              <a:t>Calendar View</a:t>
            </a:r>
            <a:endParaRPr lang="en-IN" dirty="0">
              <a:solidFill>
                <a:schemeClr val="bg1">
                  <a:lumMod val="95000"/>
                </a:schemeClr>
              </a:solidFill>
            </a:endParaRPr>
          </a:p>
          <a:p>
            <a:pPr marL="742950" lvl="1" indent="-285750">
              <a:buFont typeface="+mj-lt"/>
              <a:buAutoNum type="arabicPeriod"/>
            </a:pPr>
            <a:r>
              <a:rPr lang="en-IN" dirty="0">
                <a:solidFill>
                  <a:schemeClr val="bg1">
                    <a:lumMod val="95000"/>
                  </a:schemeClr>
                </a:solidFill>
              </a:rPr>
              <a:t>Monthly, weekly, daily views for events.</a:t>
            </a:r>
          </a:p>
          <a:p>
            <a:pPr marL="742950" lvl="1" indent="-285750">
              <a:buFont typeface="+mj-lt"/>
              <a:buAutoNum type="arabicPeriod"/>
            </a:pPr>
            <a:r>
              <a:rPr lang="en-IN" dirty="0">
                <a:solidFill>
                  <a:schemeClr val="bg1">
                    <a:lumMod val="95000"/>
                  </a:schemeClr>
                </a:solidFill>
              </a:rPr>
              <a:t>UI frameworks: React.js, Flutter, or Android XML for mobile apps.</a:t>
            </a:r>
          </a:p>
          <a:p>
            <a:pPr>
              <a:buFont typeface="+mj-lt"/>
              <a:buAutoNum type="arabicPeriod"/>
            </a:pPr>
            <a:r>
              <a:rPr lang="en-IN" b="1" dirty="0">
                <a:solidFill>
                  <a:schemeClr val="bg1">
                    <a:lumMod val="95000"/>
                  </a:schemeClr>
                </a:solidFill>
              </a:rPr>
              <a:t>Event Management Panel</a:t>
            </a:r>
            <a:endParaRPr lang="en-IN" dirty="0">
              <a:solidFill>
                <a:schemeClr val="bg1">
                  <a:lumMod val="95000"/>
                </a:schemeClr>
              </a:solidFill>
            </a:endParaRPr>
          </a:p>
          <a:p>
            <a:pPr marL="742950" lvl="1" indent="-285750">
              <a:buFont typeface="+mj-lt"/>
              <a:buAutoNum type="arabicPeriod"/>
            </a:pPr>
            <a:r>
              <a:rPr lang="en-IN" dirty="0">
                <a:solidFill>
                  <a:schemeClr val="bg1">
                    <a:lumMod val="95000"/>
                  </a:schemeClr>
                </a:solidFill>
              </a:rPr>
              <a:t>Add/Edit/Delete events with fields like title, date, time, priority.</a:t>
            </a:r>
          </a:p>
          <a:p>
            <a:pPr>
              <a:buFont typeface="+mj-lt"/>
              <a:buAutoNum type="arabicPeriod"/>
            </a:pPr>
            <a:r>
              <a:rPr lang="en-IN" b="1" dirty="0">
                <a:solidFill>
                  <a:schemeClr val="bg1">
                    <a:lumMod val="95000"/>
                  </a:schemeClr>
                </a:solidFill>
              </a:rPr>
              <a:t>Notification System (UI Display)</a:t>
            </a:r>
            <a:endParaRPr lang="en-IN" dirty="0">
              <a:solidFill>
                <a:schemeClr val="bg1">
                  <a:lumMod val="95000"/>
                </a:schemeClr>
              </a:solidFill>
            </a:endParaRPr>
          </a:p>
          <a:p>
            <a:pPr marL="742950" lvl="1" indent="-285750">
              <a:buFont typeface="+mj-lt"/>
              <a:buAutoNum type="arabicPeriod"/>
            </a:pPr>
            <a:r>
              <a:rPr lang="en-IN" dirty="0">
                <a:solidFill>
                  <a:schemeClr val="bg1">
                    <a:lumMod val="95000"/>
                  </a:schemeClr>
                </a:solidFill>
              </a:rPr>
              <a:t>Popup reminders for upcoming tasks/events.</a:t>
            </a:r>
          </a:p>
          <a:p>
            <a:pPr>
              <a:buFont typeface="+mj-lt"/>
              <a:buAutoNum type="arabicPeriod"/>
            </a:pPr>
            <a:r>
              <a:rPr lang="en-IN" b="1" dirty="0">
                <a:solidFill>
                  <a:schemeClr val="bg1">
                    <a:lumMod val="95000"/>
                  </a:schemeClr>
                </a:solidFill>
              </a:rPr>
              <a:t>Synchronization Options</a:t>
            </a:r>
            <a:endParaRPr lang="en-IN" dirty="0">
              <a:solidFill>
                <a:schemeClr val="bg1">
                  <a:lumMod val="95000"/>
                </a:schemeClr>
              </a:solidFill>
            </a:endParaRPr>
          </a:p>
          <a:p>
            <a:pPr marL="742950" lvl="1" indent="-285750">
              <a:buFont typeface="+mj-lt"/>
              <a:buAutoNum type="arabicPeriod"/>
            </a:pPr>
            <a:r>
              <a:rPr lang="en-IN" dirty="0">
                <a:solidFill>
                  <a:schemeClr val="bg1">
                    <a:lumMod val="95000"/>
                  </a:schemeClr>
                </a:solidFill>
              </a:rPr>
              <a:t>Sync with external calendars (e.g., Google Calendar, Outlook).</a:t>
            </a:r>
          </a:p>
          <a:p>
            <a:pPr>
              <a:buFont typeface="+mj-lt"/>
              <a:buAutoNum type="arabicPeriod"/>
            </a:pPr>
            <a:r>
              <a:rPr lang="en-IN" b="1" dirty="0">
                <a:solidFill>
                  <a:schemeClr val="bg1">
                    <a:lumMod val="95000"/>
                  </a:schemeClr>
                </a:solidFill>
              </a:rPr>
              <a:t>Cloud Storage Integration</a:t>
            </a:r>
            <a:endParaRPr lang="en-IN" dirty="0">
              <a:solidFill>
                <a:schemeClr val="bg1">
                  <a:lumMod val="95000"/>
                </a:schemeClr>
              </a:solidFill>
            </a:endParaRPr>
          </a:p>
          <a:p>
            <a:pPr marL="742950" lvl="1" indent="-285750">
              <a:buFont typeface="+mj-lt"/>
              <a:buAutoNum type="arabicPeriod"/>
            </a:pPr>
            <a:r>
              <a:rPr lang="en-IN" dirty="0">
                <a:solidFill>
                  <a:schemeClr val="bg1">
                    <a:lumMod val="95000"/>
                  </a:schemeClr>
                </a:solidFill>
              </a:rPr>
              <a:t>Save events in the cloud for easy access across devices.</a:t>
            </a:r>
          </a:p>
          <a:p>
            <a:r>
              <a:rPr lang="en-IN" b="1" dirty="0">
                <a:solidFill>
                  <a:schemeClr val="bg1">
                    <a:lumMod val="95000"/>
                  </a:schemeClr>
                </a:solidFill>
              </a:rPr>
              <a:t>Tools Used:</a:t>
            </a:r>
            <a:r>
              <a:rPr lang="en-IN" dirty="0">
                <a:solidFill>
                  <a:schemeClr val="bg1">
                    <a:lumMod val="95000"/>
                  </a:schemeClr>
                </a:solidFill>
              </a:rPr>
              <a:t> React.js (Web), Bootstrap/Material UI (CSS), Firebase (for cloud sync).</a:t>
            </a:r>
          </a:p>
          <a:p>
            <a:endParaRPr lang="en-IN" dirty="0"/>
          </a:p>
        </p:txBody>
      </p:sp>
      <p:sp>
        <p:nvSpPr>
          <p:cNvPr id="17" name="Rectangle 11">
            <a:extLst>
              <a:ext uri="{FF2B5EF4-FFF2-40B4-BE49-F238E27FC236}">
                <a16:creationId xmlns:a16="http://schemas.microsoft.com/office/drawing/2014/main" id="{1F6DB465-6203-1DC4-66F9-26486228FF33}"/>
              </a:ext>
            </a:extLst>
          </p:cNvPr>
          <p:cNvSpPr>
            <a:spLocks noChangeArrowheads="1"/>
          </p:cNvSpPr>
          <p:nvPr/>
        </p:nvSpPr>
        <p:spPr bwMode="auto">
          <a:xfrm>
            <a:off x="5833790" y="771545"/>
            <a:ext cx="14696309" cy="3816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sng" strike="noStrike" cap="none" normalizeH="0" baseline="0" dirty="0">
                <a:ln>
                  <a:noFill/>
                </a:ln>
                <a:solidFill>
                  <a:schemeClr val="bg1">
                    <a:lumMod val="95000"/>
                  </a:schemeClr>
                </a:solidFill>
                <a:effectLst/>
                <a:latin typeface="Arial" panose="020B0604020202020204" pitchFamily="34" charset="0"/>
              </a:rPr>
              <a:t>2. Backend (Server-Side Logic)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The backend handles the processing, scheduling, and storing of calendar events.</a:t>
            </a:r>
            <a:endParaRPr kumimoji="0" lang="en-US" altLang="en-US" sz="1600" b="1" i="0" u="none" strike="noStrike" cap="none" normalizeH="0" baseline="0" dirty="0">
              <a:ln>
                <a:noFill/>
              </a:ln>
              <a:solidFill>
                <a:schemeClr val="bg1">
                  <a:lumMod val="9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600" b="1" i="0" u="none" strike="noStrike" cap="none" normalizeH="0" baseline="0" dirty="0">
                <a:ln>
                  <a:noFill/>
                </a:ln>
                <a:solidFill>
                  <a:schemeClr val="bg1">
                    <a:lumMod val="95000"/>
                  </a:schemeClr>
                </a:solidFill>
                <a:effectLst/>
                <a:latin typeface="Arial" panose="020B0604020202020204" pitchFamily="34" charset="0"/>
              </a:rPr>
              <a:t>Event Processing Engine</a:t>
            </a:r>
            <a:endParaRPr kumimoji="0" lang="en-US" altLang="en-US" sz="1600" b="0" i="0" u="none" strike="noStrike" cap="none" normalizeH="0" baseline="0" dirty="0">
              <a:ln>
                <a:noFill/>
              </a:ln>
              <a:solidFill>
                <a:schemeClr val="bg1">
                  <a:lumMod val="9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Handles event creation, modification, and deletion.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Schedules reminders and notifications.</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600" b="1" i="0" u="none" strike="noStrike" cap="none" normalizeH="0" baseline="0" dirty="0">
                <a:ln>
                  <a:noFill/>
                </a:ln>
                <a:solidFill>
                  <a:schemeClr val="bg1">
                    <a:lumMod val="95000"/>
                  </a:schemeClr>
                </a:solidFill>
                <a:effectLst/>
                <a:latin typeface="Arial" panose="020B0604020202020204" pitchFamily="34" charset="0"/>
              </a:rPr>
              <a:t>Database (Event Storage): </a:t>
            </a:r>
          </a:p>
          <a:p>
            <a:pPr marL="0" marR="0" lvl="0" indent="0" algn="l" defTabSz="914400" rtl="0" eaLnBrk="0" fontAlgn="base" latinLnBrk="0" hangingPunct="0">
              <a:lnSpc>
                <a:spcPct val="100000"/>
              </a:lnSpc>
              <a:spcBef>
                <a:spcPct val="0"/>
              </a:spcBef>
              <a:spcAft>
                <a:spcPct val="0"/>
              </a:spcAft>
              <a:buClrTx/>
              <a:buSzTx/>
              <a:tabLst/>
            </a:pPr>
            <a:r>
              <a:rPr lang="en-US" altLang="en-US" sz="1600" b="1" dirty="0">
                <a:solidFill>
                  <a:schemeClr val="bg1">
                    <a:lumMod val="95000"/>
                  </a:schemeClr>
                </a:solidFill>
                <a:latin typeface="Arial" panose="020B0604020202020204" pitchFamily="34" charset="0"/>
              </a:rPr>
              <a:t>  </a:t>
            </a: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Stores event details like:</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Event title, date, time</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Recurring events</a:t>
            </a:r>
          </a:p>
          <a:p>
            <a:pPr marL="914400" marR="0" lvl="2"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Priority level</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Examples: Firebase, MySQL, MongoDB.</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600" b="1" i="0" u="none" strike="noStrike" cap="none" normalizeH="0" baseline="0" dirty="0">
                <a:ln>
                  <a:noFill/>
                </a:ln>
                <a:solidFill>
                  <a:schemeClr val="bg1">
                    <a:lumMod val="95000"/>
                  </a:schemeClr>
                </a:solidFill>
                <a:effectLst/>
                <a:latin typeface="Arial" panose="020B0604020202020204" pitchFamily="34" charset="0"/>
              </a:rPr>
              <a:t>Authentication Module</a:t>
            </a:r>
            <a:endParaRPr kumimoji="0" lang="en-US" altLang="en-US" sz="1600" b="0" i="0" u="none" strike="noStrike" cap="none" normalizeH="0" baseline="0" dirty="0">
              <a:ln>
                <a:noFill/>
              </a:ln>
              <a:solidFill>
                <a:schemeClr val="bg1">
                  <a:lumMod val="95000"/>
                </a:schemeClr>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Handles user logins and permissions using OAuth (Google/Microsoft).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0" i="0" u="none" strike="noStrike" cap="none" normalizeH="0" baseline="0" dirty="0">
              <a:ln>
                <a:noFill/>
              </a:ln>
              <a:solidFill>
                <a:schemeClr val="bg1">
                  <a:lumMod val="9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chemeClr val="bg1">
                    <a:lumMod val="95000"/>
                  </a:schemeClr>
                </a:solidFill>
                <a:effectLst/>
                <a:latin typeface="Arial" panose="020B0604020202020204" pitchFamily="34" charset="0"/>
              </a:rPr>
              <a:t>Tools Used:</a:t>
            </a:r>
            <a:r>
              <a:rPr kumimoji="0" lang="en-US" altLang="en-US" sz="1600" b="0" i="0" u="none" strike="noStrike" cap="none" normalizeH="0" baseline="0" dirty="0">
                <a:ln>
                  <a:noFill/>
                </a:ln>
                <a:solidFill>
                  <a:schemeClr val="bg1">
                    <a:lumMod val="95000"/>
                  </a:schemeClr>
                </a:solidFill>
                <a:effectLst/>
                <a:latin typeface="Arial" panose="020B0604020202020204" pitchFamily="34" charset="0"/>
              </a:rPr>
              <a:t> Python (Flask/Django), Node.js (Express), Firebase</a:t>
            </a:r>
            <a:r>
              <a:rPr lang="en-US" altLang="en-US" sz="1600" dirty="0">
                <a:solidFill>
                  <a:schemeClr val="bg1">
                    <a:lumMod val="95000"/>
                  </a:schemeClr>
                </a:solidFill>
                <a:latin typeface="Arial" panose="020B0604020202020204" pitchFamily="34" charset="0"/>
              </a:rPr>
              <a:t>.</a:t>
            </a:r>
            <a:endParaRPr kumimoji="0" lang="en-US" altLang="en-US" sz="1600" b="0" i="0" u="none" strike="noStrike" cap="none" normalizeH="0" baseline="0" dirty="0">
              <a:ln>
                <a:noFill/>
              </a:ln>
              <a:solidFill>
                <a:schemeClr val="bg1">
                  <a:lumMod val="95000"/>
                </a:schemeClr>
              </a:solidFill>
              <a:effectLst/>
              <a:latin typeface="Arial" panose="020B0604020202020204" pitchFamily="34" charset="0"/>
            </a:endParaRPr>
          </a:p>
        </p:txBody>
      </p:sp>
    </p:spTree>
    <p:extLst>
      <p:ext uri="{BB962C8B-B14F-4D97-AF65-F5344CB8AC3E}">
        <p14:creationId xmlns:p14="http://schemas.microsoft.com/office/powerpoint/2010/main" val="926966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7462C60-C919-5CB1-368F-6B921942F93A}"/>
              </a:ext>
            </a:extLst>
          </p:cNvPr>
          <p:cNvSpPr txBox="1"/>
          <p:nvPr/>
        </p:nvSpPr>
        <p:spPr>
          <a:xfrm>
            <a:off x="165199" y="1173545"/>
            <a:ext cx="10421257" cy="3847207"/>
          </a:xfrm>
          <a:prstGeom prst="rect">
            <a:avLst/>
          </a:prstGeom>
          <a:noFill/>
        </p:spPr>
        <p:txBody>
          <a:bodyPr wrap="square">
            <a:spAutoFit/>
          </a:bodyPr>
          <a:lstStyle/>
          <a:p>
            <a:r>
              <a:rPr lang="en-IN" sz="2400" b="1" u="sng" dirty="0">
                <a:solidFill>
                  <a:schemeClr val="bg1">
                    <a:lumMod val="95000"/>
                  </a:schemeClr>
                </a:solidFill>
              </a:rPr>
              <a:t>3. Cloud Services &amp; Integrations</a:t>
            </a:r>
          </a:p>
          <a:p>
            <a:r>
              <a:rPr lang="en-IN" sz="2000" dirty="0">
                <a:solidFill>
                  <a:schemeClr val="bg1">
                    <a:lumMod val="95000"/>
                  </a:schemeClr>
                </a:solidFill>
              </a:rPr>
              <a:t>These are third-party services that enhance the calendar’s functionality.</a:t>
            </a:r>
          </a:p>
          <a:p>
            <a:r>
              <a:rPr lang="en-IN" sz="2000" b="1" dirty="0">
                <a:solidFill>
                  <a:schemeClr val="bg1">
                    <a:lumMod val="95000"/>
                  </a:schemeClr>
                </a:solidFill>
              </a:rPr>
              <a:t>Components:</a:t>
            </a:r>
          </a:p>
          <a:p>
            <a:pPr>
              <a:buFont typeface="+mj-lt"/>
              <a:buAutoNum type="arabicPeriod"/>
            </a:pPr>
            <a:r>
              <a:rPr lang="en-IN" sz="2000" b="1" dirty="0">
                <a:solidFill>
                  <a:schemeClr val="bg1">
                    <a:lumMod val="95000"/>
                  </a:schemeClr>
                </a:solidFill>
              </a:rPr>
              <a:t>Google Calendar API / Microsoft Outlook API</a:t>
            </a:r>
            <a:endParaRPr lang="en-IN" sz="2000" dirty="0">
              <a:solidFill>
                <a:schemeClr val="bg1">
                  <a:lumMod val="95000"/>
                </a:schemeClr>
              </a:solidFill>
            </a:endParaRPr>
          </a:p>
          <a:p>
            <a:pPr marL="742950" lvl="1" indent="-285750">
              <a:buFont typeface="+mj-lt"/>
              <a:buAutoNum type="arabicPeriod"/>
            </a:pPr>
            <a:r>
              <a:rPr lang="en-IN" sz="2000" dirty="0">
                <a:solidFill>
                  <a:schemeClr val="bg1">
                    <a:lumMod val="95000"/>
                  </a:schemeClr>
                </a:solidFill>
              </a:rPr>
              <a:t>For syncing user events with external calendars.</a:t>
            </a:r>
          </a:p>
          <a:p>
            <a:pPr marL="742950" lvl="1" indent="-285750">
              <a:buFont typeface="+mj-lt"/>
              <a:buAutoNum type="arabicPeriod"/>
            </a:pPr>
            <a:r>
              <a:rPr lang="en-IN" sz="2000" dirty="0">
                <a:solidFill>
                  <a:schemeClr val="bg1">
                    <a:lumMod val="95000"/>
                  </a:schemeClr>
                </a:solidFill>
              </a:rPr>
              <a:t>Provides scheduling and reminder features.</a:t>
            </a:r>
          </a:p>
          <a:p>
            <a:pPr>
              <a:buFont typeface="+mj-lt"/>
              <a:buAutoNum type="arabicPeriod"/>
            </a:pPr>
            <a:r>
              <a:rPr lang="en-IN" sz="2000" b="1" dirty="0">
                <a:solidFill>
                  <a:schemeClr val="bg1">
                    <a:lumMod val="95000"/>
                  </a:schemeClr>
                </a:solidFill>
              </a:rPr>
              <a:t>AI-Based Suggestions (Optional)</a:t>
            </a:r>
            <a:endParaRPr lang="en-IN" sz="2000" dirty="0">
              <a:solidFill>
                <a:schemeClr val="bg1">
                  <a:lumMod val="95000"/>
                </a:schemeClr>
              </a:solidFill>
            </a:endParaRPr>
          </a:p>
          <a:p>
            <a:pPr marL="742950" lvl="1" indent="-285750">
              <a:buFont typeface="+mj-lt"/>
              <a:buAutoNum type="arabicPeriod"/>
            </a:pPr>
            <a:r>
              <a:rPr lang="en-IN" sz="2000" dirty="0">
                <a:solidFill>
                  <a:schemeClr val="bg1">
                    <a:lumMod val="95000"/>
                  </a:schemeClr>
                </a:solidFill>
              </a:rPr>
              <a:t>Smart recommendations for event timings based on user habits </a:t>
            </a:r>
          </a:p>
          <a:p>
            <a:pPr lvl="1"/>
            <a:r>
              <a:rPr lang="en-IN" sz="2000" dirty="0">
                <a:solidFill>
                  <a:schemeClr val="bg1">
                    <a:lumMod val="95000"/>
                  </a:schemeClr>
                </a:solidFill>
              </a:rPr>
              <a:t>(via AI/ML models).</a:t>
            </a:r>
          </a:p>
          <a:p>
            <a:pPr>
              <a:buFont typeface="+mj-lt"/>
              <a:buAutoNum type="arabicPeriod"/>
            </a:pPr>
            <a:r>
              <a:rPr lang="en-IN" sz="2000" b="1" dirty="0">
                <a:solidFill>
                  <a:schemeClr val="bg1">
                    <a:lumMod val="95000"/>
                  </a:schemeClr>
                </a:solidFill>
              </a:rPr>
              <a:t>Cloud Hosting Services</a:t>
            </a:r>
            <a:endParaRPr lang="en-IN" sz="2000" dirty="0">
              <a:solidFill>
                <a:schemeClr val="bg1">
                  <a:lumMod val="95000"/>
                </a:schemeClr>
              </a:solidFill>
            </a:endParaRPr>
          </a:p>
          <a:p>
            <a:pPr marL="742950" lvl="1" indent="-285750">
              <a:buFont typeface="+mj-lt"/>
              <a:buAutoNum type="arabicPeriod"/>
            </a:pPr>
            <a:r>
              <a:rPr lang="en-IN" sz="2000" dirty="0">
                <a:solidFill>
                  <a:schemeClr val="bg1">
                    <a:lumMod val="95000"/>
                  </a:schemeClr>
                </a:solidFill>
              </a:rPr>
              <a:t>AWS/GCP/Heroku for deploying the backend.</a:t>
            </a:r>
          </a:p>
          <a:p>
            <a:r>
              <a:rPr lang="en-IN" sz="2000" b="1" dirty="0">
                <a:solidFill>
                  <a:schemeClr val="bg1">
                    <a:lumMod val="95000"/>
                  </a:schemeClr>
                </a:solidFill>
              </a:rPr>
              <a:t>Tools Used:</a:t>
            </a:r>
            <a:r>
              <a:rPr lang="en-IN" sz="2000" dirty="0">
                <a:solidFill>
                  <a:schemeClr val="bg1">
                    <a:lumMod val="95000"/>
                  </a:schemeClr>
                </a:solidFill>
              </a:rPr>
              <a:t> Google Calendar API, Firebase</a:t>
            </a:r>
            <a:r>
              <a:rPr lang="en-IN" dirty="0">
                <a:solidFill>
                  <a:schemeClr val="bg1">
                    <a:lumMod val="95000"/>
                  </a:schemeClr>
                </a:solidFill>
              </a:rPr>
              <a:t>.</a:t>
            </a:r>
          </a:p>
        </p:txBody>
      </p:sp>
      <p:pic>
        <p:nvPicPr>
          <p:cNvPr id="5" name="Picture 4">
            <a:extLst>
              <a:ext uri="{FF2B5EF4-FFF2-40B4-BE49-F238E27FC236}">
                <a16:creationId xmlns:a16="http://schemas.microsoft.com/office/drawing/2014/main" id="{E64DF206-F023-77E1-8AD6-1250F91EA030}"/>
              </a:ext>
              <a:ext uri="{C183D7F6-B498-43B3-948B-1728B52AA6E4}">
                <adec:decorative xmlns:adec="http://schemas.microsoft.com/office/drawing/2017/decorative" val="1"/>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7699529" y="-15991"/>
            <a:ext cx="7148586" cy="8397990"/>
          </a:xfrm>
          <a:prstGeom prst="rect">
            <a:avLst/>
          </a:prstGeom>
        </p:spPr>
      </p:pic>
      <p:sp>
        <p:nvSpPr>
          <p:cNvPr id="6" name="TextBox 5">
            <a:extLst>
              <a:ext uri="{FF2B5EF4-FFF2-40B4-BE49-F238E27FC236}">
                <a16:creationId xmlns:a16="http://schemas.microsoft.com/office/drawing/2014/main" id="{678F63AC-E652-0BEB-F93A-D254FE151722}"/>
              </a:ext>
            </a:extLst>
          </p:cNvPr>
          <p:cNvSpPr txBox="1"/>
          <p:nvPr/>
        </p:nvSpPr>
        <p:spPr>
          <a:xfrm>
            <a:off x="8676821" y="4671159"/>
            <a:ext cx="6287408" cy="230832"/>
          </a:xfrm>
          <a:prstGeom prst="rect">
            <a:avLst/>
          </a:prstGeom>
          <a:noFill/>
        </p:spPr>
        <p:txBody>
          <a:bodyPr wrap="square" rtlCol="0">
            <a:spAutoFit/>
          </a:bodyPr>
          <a:lstStyle/>
          <a:p>
            <a:r>
              <a:rPr lang="en-IN" sz="900">
                <a:hlinkClick r:id="rId3" tooltip="https://scherlund.blogspot.com/2017/12/overcoming-challenges-of-machine.html"/>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2592329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724853"/>
            <a:ext cx="7468553" cy="2112050"/>
          </a:xfrm>
          <a:prstGeom prst="rect">
            <a:avLst/>
          </a:prstGeom>
          <a:noFill/>
          <a:ln/>
        </p:spPr>
        <p:txBody>
          <a:bodyPr wrap="square" lIns="0" tIns="0" rIns="0" bIns="0" rtlCol="0" anchor="t"/>
          <a:lstStyle/>
          <a:p>
            <a:pPr marL="0" indent="0">
              <a:lnSpc>
                <a:spcPts val="5500"/>
              </a:lnSpc>
              <a:buNone/>
            </a:pPr>
            <a:r>
              <a:rPr lang="en-US" sz="4400" dirty="0">
                <a:solidFill>
                  <a:srgbClr val="FFFFFF"/>
                </a:solidFill>
                <a:latin typeface="Kanit" pitchFamily="34" charset="0"/>
                <a:ea typeface="Kanit" pitchFamily="34" charset="-122"/>
                <a:cs typeface="Kanit" pitchFamily="34" charset="-120"/>
              </a:rPr>
              <a:t>Under the Hood: Technologies Driving Smart Calendars (IoT, AI, Cloud)</a:t>
            </a:r>
            <a:endParaRPr lang="en-US" sz="4400" dirty="0"/>
          </a:p>
        </p:txBody>
      </p:sp>
      <p:pic>
        <p:nvPicPr>
          <p:cNvPr id="4" name="Image 1" descr="preencoded.png"/>
          <p:cNvPicPr>
            <a:picLocks noChangeAspect="1"/>
          </p:cNvPicPr>
          <p:nvPr/>
        </p:nvPicPr>
        <p:blipFill>
          <a:blip r:embed="rId4"/>
          <a:stretch>
            <a:fillRect/>
          </a:stretch>
        </p:blipFill>
        <p:spPr>
          <a:xfrm>
            <a:off x="6324124" y="3195876"/>
            <a:ext cx="1196816" cy="1436251"/>
          </a:xfrm>
          <a:prstGeom prst="rect">
            <a:avLst/>
          </a:prstGeom>
        </p:spPr>
      </p:pic>
      <p:sp>
        <p:nvSpPr>
          <p:cNvPr id="5" name="Text 1"/>
          <p:cNvSpPr/>
          <p:nvPr/>
        </p:nvSpPr>
        <p:spPr>
          <a:xfrm>
            <a:off x="7879913" y="3435191"/>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IoT</a:t>
            </a:r>
            <a:endParaRPr lang="en-US" sz="2200" dirty="0"/>
          </a:p>
        </p:txBody>
      </p:sp>
      <p:sp>
        <p:nvSpPr>
          <p:cNvPr id="6" name="Text 2"/>
          <p:cNvSpPr/>
          <p:nvPr/>
        </p:nvSpPr>
        <p:spPr>
          <a:xfrm>
            <a:off x="7879913" y="3930729"/>
            <a:ext cx="5912763"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Enables device communication and automation.</a:t>
            </a:r>
            <a:endParaRPr lang="en-US" sz="1850" dirty="0"/>
          </a:p>
        </p:txBody>
      </p:sp>
      <p:pic>
        <p:nvPicPr>
          <p:cNvPr id="7" name="Image 2" descr="preencoded.png"/>
          <p:cNvPicPr>
            <a:picLocks noChangeAspect="1"/>
          </p:cNvPicPr>
          <p:nvPr/>
        </p:nvPicPr>
        <p:blipFill>
          <a:blip r:embed="rId5"/>
          <a:stretch>
            <a:fillRect/>
          </a:stretch>
        </p:blipFill>
        <p:spPr>
          <a:xfrm>
            <a:off x="6324124" y="4632127"/>
            <a:ext cx="1196816" cy="1436251"/>
          </a:xfrm>
          <a:prstGeom prst="rect">
            <a:avLst/>
          </a:prstGeom>
        </p:spPr>
      </p:pic>
      <p:sp>
        <p:nvSpPr>
          <p:cNvPr id="8" name="Text 3"/>
          <p:cNvSpPr/>
          <p:nvPr/>
        </p:nvSpPr>
        <p:spPr>
          <a:xfrm>
            <a:off x="7879913" y="4871442"/>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AI</a:t>
            </a:r>
            <a:endParaRPr lang="en-US" sz="2200" dirty="0"/>
          </a:p>
        </p:txBody>
      </p:sp>
      <p:sp>
        <p:nvSpPr>
          <p:cNvPr id="9" name="Text 4"/>
          <p:cNvSpPr/>
          <p:nvPr/>
        </p:nvSpPr>
        <p:spPr>
          <a:xfrm>
            <a:off x="7879913" y="5366980"/>
            <a:ext cx="5912763"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Powers smart predictions and task optimization.</a:t>
            </a:r>
            <a:endParaRPr lang="en-US" sz="1850" dirty="0"/>
          </a:p>
        </p:txBody>
      </p:sp>
      <p:pic>
        <p:nvPicPr>
          <p:cNvPr id="10" name="Image 3" descr="preencoded.png"/>
          <p:cNvPicPr>
            <a:picLocks noChangeAspect="1"/>
          </p:cNvPicPr>
          <p:nvPr/>
        </p:nvPicPr>
        <p:blipFill>
          <a:blip r:embed="rId6"/>
          <a:stretch>
            <a:fillRect/>
          </a:stretch>
        </p:blipFill>
        <p:spPr>
          <a:xfrm>
            <a:off x="6324124" y="6068378"/>
            <a:ext cx="1196816" cy="1436251"/>
          </a:xfrm>
          <a:prstGeom prst="rect">
            <a:avLst/>
          </a:prstGeom>
        </p:spPr>
      </p:pic>
      <p:sp>
        <p:nvSpPr>
          <p:cNvPr id="11" name="Text 5"/>
          <p:cNvSpPr/>
          <p:nvPr/>
        </p:nvSpPr>
        <p:spPr>
          <a:xfrm>
            <a:off x="7879913" y="6307693"/>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9E1FF"/>
                </a:solidFill>
                <a:latin typeface="Kanit" pitchFamily="34" charset="0"/>
                <a:ea typeface="Kanit" pitchFamily="34" charset="-122"/>
                <a:cs typeface="Kanit" pitchFamily="34" charset="-120"/>
              </a:rPr>
              <a:t>Cloud</a:t>
            </a:r>
            <a:endParaRPr lang="en-US" sz="2200" dirty="0"/>
          </a:p>
        </p:txBody>
      </p:sp>
      <p:sp>
        <p:nvSpPr>
          <p:cNvPr id="12" name="Text 6"/>
          <p:cNvSpPr/>
          <p:nvPr/>
        </p:nvSpPr>
        <p:spPr>
          <a:xfrm>
            <a:off x="7879913" y="6803231"/>
            <a:ext cx="5912763" cy="383024"/>
          </a:xfrm>
          <a:prstGeom prst="rect">
            <a:avLst/>
          </a:prstGeom>
          <a:noFill/>
          <a:ln/>
        </p:spPr>
        <p:txBody>
          <a:bodyPr wrap="none" lIns="0" tIns="0" rIns="0" bIns="0" rtlCol="0" anchor="t"/>
          <a:lstStyle/>
          <a:p>
            <a:pPr marL="0" indent="0" algn="l">
              <a:lnSpc>
                <a:spcPts val="3000"/>
              </a:lnSpc>
              <a:buNone/>
            </a:pPr>
            <a:r>
              <a:rPr lang="en-US" sz="1850" dirty="0">
                <a:solidFill>
                  <a:srgbClr val="D9E1FF"/>
                </a:solidFill>
                <a:latin typeface="Martel Sans Light" pitchFamily="34" charset="0"/>
                <a:ea typeface="Martel Sans Light" pitchFamily="34" charset="-122"/>
                <a:cs typeface="Martel Sans Light" pitchFamily="34" charset="-120"/>
              </a:rPr>
              <a:t>Provides scalable data storage and syncing.</a:t>
            </a:r>
            <a:endParaRPr lang="en-US" sz="18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15528"/>
          </a:xfrm>
          <a:prstGeom prst="rect">
            <a:avLst/>
          </a:prstGeom>
        </p:spPr>
      </p:pic>
      <p:sp>
        <p:nvSpPr>
          <p:cNvPr id="3" name="Text 0"/>
          <p:cNvSpPr/>
          <p:nvPr/>
        </p:nvSpPr>
        <p:spPr>
          <a:xfrm>
            <a:off x="648295" y="2824877"/>
            <a:ext cx="7310080" cy="544830"/>
          </a:xfrm>
          <a:prstGeom prst="rect">
            <a:avLst/>
          </a:prstGeom>
          <a:noFill/>
          <a:ln/>
        </p:spPr>
        <p:txBody>
          <a:bodyPr wrap="none" lIns="0" tIns="0" rIns="0" bIns="0" rtlCol="0" anchor="t"/>
          <a:lstStyle/>
          <a:p>
            <a:pPr marL="0" indent="0">
              <a:lnSpc>
                <a:spcPts val="4250"/>
              </a:lnSpc>
              <a:buNone/>
            </a:pPr>
            <a:r>
              <a:rPr lang="en-US" sz="3400" dirty="0">
                <a:solidFill>
                  <a:srgbClr val="FFFFFF"/>
                </a:solidFill>
                <a:latin typeface="Kanit" pitchFamily="34" charset="0"/>
                <a:ea typeface="Kanit" pitchFamily="34" charset="-122"/>
                <a:cs typeface="Kanit" pitchFamily="34" charset="-120"/>
              </a:rPr>
              <a:t>How It Works: A Step-by-Step Process</a:t>
            </a:r>
            <a:endParaRPr lang="en-US" sz="3400" dirty="0"/>
          </a:p>
        </p:txBody>
      </p:sp>
      <p:sp>
        <p:nvSpPr>
          <p:cNvPr id="4" name="Shape 1"/>
          <p:cNvSpPr/>
          <p:nvPr/>
        </p:nvSpPr>
        <p:spPr>
          <a:xfrm>
            <a:off x="7303770" y="3647480"/>
            <a:ext cx="22860" cy="4075152"/>
          </a:xfrm>
          <a:prstGeom prst="roundRect">
            <a:avLst>
              <a:gd name="adj" fmla="val 121553"/>
            </a:avLst>
          </a:prstGeom>
          <a:solidFill>
            <a:srgbClr val="48446D"/>
          </a:solidFill>
          <a:ln/>
        </p:spPr>
        <p:txBody>
          <a:bodyPr/>
          <a:lstStyle/>
          <a:p>
            <a:endParaRPr lang="en-IN"/>
          </a:p>
        </p:txBody>
      </p:sp>
      <p:sp>
        <p:nvSpPr>
          <p:cNvPr id="5" name="Shape 2"/>
          <p:cNvSpPr/>
          <p:nvPr/>
        </p:nvSpPr>
        <p:spPr>
          <a:xfrm>
            <a:off x="6481405" y="4052768"/>
            <a:ext cx="648295" cy="22860"/>
          </a:xfrm>
          <a:prstGeom prst="roundRect">
            <a:avLst>
              <a:gd name="adj" fmla="val 121553"/>
            </a:avLst>
          </a:prstGeom>
          <a:solidFill>
            <a:srgbClr val="48446D"/>
          </a:solidFill>
          <a:ln/>
        </p:spPr>
        <p:txBody>
          <a:bodyPr/>
          <a:lstStyle/>
          <a:p>
            <a:endParaRPr lang="en-IN"/>
          </a:p>
        </p:txBody>
      </p:sp>
      <p:sp>
        <p:nvSpPr>
          <p:cNvPr id="6" name="Shape 3"/>
          <p:cNvSpPr/>
          <p:nvPr/>
        </p:nvSpPr>
        <p:spPr>
          <a:xfrm>
            <a:off x="7106841" y="3855839"/>
            <a:ext cx="416719" cy="416719"/>
          </a:xfrm>
          <a:prstGeom prst="roundRect">
            <a:avLst>
              <a:gd name="adj" fmla="val 6668"/>
            </a:avLst>
          </a:prstGeom>
          <a:solidFill>
            <a:srgbClr val="2F2B54"/>
          </a:solidFill>
          <a:ln/>
        </p:spPr>
        <p:txBody>
          <a:bodyPr/>
          <a:lstStyle/>
          <a:p>
            <a:endParaRPr lang="en-IN"/>
          </a:p>
        </p:txBody>
      </p:sp>
      <p:sp>
        <p:nvSpPr>
          <p:cNvPr id="7" name="Text 4"/>
          <p:cNvSpPr/>
          <p:nvPr/>
        </p:nvSpPr>
        <p:spPr>
          <a:xfrm>
            <a:off x="7273409" y="3933349"/>
            <a:ext cx="83463" cy="261580"/>
          </a:xfrm>
          <a:prstGeom prst="rect">
            <a:avLst/>
          </a:prstGeom>
          <a:noFill/>
          <a:ln/>
        </p:spPr>
        <p:txBody>
          <a:bodyPr wrap="none" lIns="0" tIns="0" rIns="0" bIns="0" rtlCol="0" anchor="t"/>
          <a:lstStyle/>
          <a:p>
            <a:pPr marL="0" indent="0" algn="ctr">
              <a:lnSpc>
                <a:spcPts val="2050"/>
              </a:lnSpc>
              <a:buNone/>
            </a:pPr>
            <a:r>
              <a:rPr lang="en-US" sz="2050" dirty="0">
                <a:solidFill>
                  <a:srgbClr val="D9E1FF"/>
                </a:solidFill>
                <a:latin typeface="Kanit" pitchFamily="34" charset="0"/>
                <a:ea typeface="Kanit" pitchFamily="34" charset="-122"/>
                <a:cs typeface="Kanit" pitchFamily="34" charset="-120"/>
              </a:rPr>
              <a:t>1</a:t>
            </a:r>
            <a:endParaRPr lang="en-US" sz="2050" dirty="0"/>
          </a:p>
        </p:txBody>
      </p:sp>
      <p:sp>
        <p:nvSpPr>
          <p:cNvPr id="8" name="Text 5"/>
          <p:cNvSpPr/>
          <p:nvPr/>
        </p:nvSpPr>
        <p:spPr>
          <a:xfrm>
            <a:off x="4117062" y="3832622"/>
            <a:ext cx="2179320" cy="272296"/>
          </a:xfrm>
          <a:prstGeom prst="rect">
            <a:avLst/>
          </a:prstGeom>
          <a:noFill/>
          <a:ln/>
        </p:spPr>
        <p:txBody>
          <a:bodyPr wrap="none" lIns="0" tIns="0" rIns="0" bIns="0" rtlCol="0" anchor="t"/>
          <a:lstStyle/>
          <a:p>
            <a:pPr marL="0" indent="0" algn="r">
              <a:lnSpc>
                <a:spcPts val="2100"/>
              </a:lnSpc>
              <a:buNone/>
            </a:pPr>
            <a:r>
              <a:rPr lang="en-US" sz="1700" dirty="0">
                <a:solidFill>
                  <a:srgbClr val="D9E1FF"/>
                </a:solidFill>
                <a:latin typeface="Kanit" pitchFamily="34" charset="0"/>
                <a:ea typeface="Kanit" pitchFamily="34" charset="-122"/>
                <a:cs typeface="Kanit" pitchFamily="34" charset="-120"/>
              </a:rPr>
              <a:t>Data Collection</a:t>
            </a:r>
            <a:endParaRPr lang="en-US" sz="1700" dirty="0"/>
          </a:p>
        </p:txBody>
      </p:sp>
      <p:sp>
        <p:nvSpPr>
          <p:cNvPr id="9" name="Text 6"/>
          <p:cNvSpPr/>
          <p:nvPr/>
        </p:nvSpPr>
        <p:spPr>
          <a:xfrm>
            <a:off x="648295" y="4216003"/>
            <a:ext cx="5648087" cy="296347"/>
          </a:xfrm>
          <a:prstGeom prst="rect">
            <a:avLst/>
          </a:prstGeom>
          <a:noFill/>
          <a:ln/>
        </p:spPr>
        <p:txBody>
          <a:bodyPr wrap="none" lIns="0" tIns="0" rIns="0" bIns="0" rtlCol="0" anchor="t"/>
          <a:lstStyle/>
          <a:p>
            <a:pPr marL="0" indent="0" algn="r">
              <a:lnSpc>
                <a:spcPts val="2300"/>
              </a:lnSpc>
              <a:buNone/>
            </a:pPr>
            <a:r>
              <a:rPr lang="en-US" sz="1450" dirty="0">
                <a:solidFill>
                  <a:srgbClr val="D9E1FF"/>
                </a:solidFill>
                <a:latin typeface="Martel Sans Light" pitchFamily="34" charset="0"/>
                <a:ea typeface="Martel Sans Light" pitchFamily="34" charset="-122"/>
                <a:cs typeface="Martel Sans Light" pitchFamily="34" charset="-120"/>
              </a:rPr>
              <a:t>IoT devices gather user data.</a:t>
            </a:r>
            <a:endParaRPr lang="en-US" sz="1450" dirty="0"/>
          </a:p>
        </p:txBody>
      </p:sp>
      <p:sp>
        <p:nvSpPr>
          <p:cNvPr id="10" name="Shape 7"/>
          <p:cNvSpPr/>
          <p:nvPr/>
        </p:nvSpPr>
        <p:spPr>
          <a:xfrm>
            <a:off x="7500699" y="4978837"/>
            <a:ext cx="648295" cy="22860"/>
          </a:xfrm>
          <a:prstGeom prst="roundRect">
            <a:avLst>
              <a:gd name="adj" fmla="val 121553"/>
            </a:avLst>
          </a:prstGeom>
          <a:solidFill>
            <a:srgbClr val="48446D"/>
          </a:solidFill>
          <a:ln/>
        </p:spPr>
        <p:txBody>
          <a:bodyPr/>
          <a:lstStyle/>
          <a:p>
            <a:endParaRPr lang="en-IN"/>
          </a:p>
        </p:txBody>
      </p:sp>
      <p:sp>
        <p:nvSpPr>
          <p:cNvPr id="11" name="Shape 8"/>
          <p:cNvSpPr/>
          <p:nvPr/>
        </p:nvSpPr>
        <p:spPr>
          <a:xfrm>
            <a:off x="7106841" y="4781907"/>
            <a:ext cx="416719" cy="416719"/>
          </a:xfrm>
          <a:prstGeom prst="roundRect">
            <a:avLst>
              <a:gd name="adj" fmla="val 6668"/>
            </a:avLst>
          </a:prstGeom>
          <a:solidFill>
            <a:srgbClr val="2F2B54"/>
          </a:solidFill>
          <a:ln/>
        </p:spPr>
        <p:txBody>
          <a:bodyPr/>
          <a:lstStyle/>
          <a:p>
            <a:endParaRPr lang="en-IN"/>
          </a:p>
        </p:txBody>
      </p:sp>
      <p:sp>
        <p:nvSpPr>
          <p:cNvPr id="12" name="Text 9"/>
          <p:cNvSpPr/>
          <p:nvPr/>
        </p:nvSpPr>
        <p:spPr>
          <a:xfrm>
            <a:off x="7248644" y="4859417"/>
            <a:ext cx="133112" cy="261580"/>
          </a:xfrm>
          <a:prstGeom prst="rect">
            <a:avLst/>
          </a:prstGeom>
          <a:noFill/>
          <a:ln/>
        </p:spPr>
        <p:txBody>
          <a:bodyPr wrap="none" lIns="0" tIns="0" rIns="0" bIns="0" rtlCol="0" anchor="t"/>
          <a:lstStyle/>
          <a:p>
            <a:pPr marL="0" indent="0" algn="ctr">
              <a:lnSpc>
                <a:spcPts val="2050"/>
              </a:lnSpc>
              <a:buNone/>
            </a:pPr>
            <a:r>
              <a:rPr lang="en-US" sz="2050" dirty="0">
                <a:solidFill>
                  <a:srgbClr val="D9E1FF"/>
                </a:solidFill>
                <a:latin typeface="Kanit" pitchFamily="34" charset="0"/>
                <a:ea typeface="Kanit" pitchFamily="34" charset="-122"/>
                <a:cs typeface="Kanit" pitchFamily="34" charset="-120"/>
              </a:rPr>
              <a:t>2</a:t>
            </a:r>
            <a:endParaRPr lang="en-US" sz="2050" dirty="0"/>
          </a:p>
        </p:txBody>
      </p:sp>
      <p:sp>
        <p:nvSpPr>
          <p:cNvPr id="13" name="Text 10"/>
          <p:cNvSpPr/>
          <p:nvPr/>
        </p:nvSpPr>
        <p:spPr>
          <a:xfrm>
            <a:off x="8334018" y="4758690"/>
            <a:ext cx="2179320" cy="272296"/>
          </a:xfrm>
          <a:prstGeom prst="rect">
            <a:avLst/>
          </a:prstGeom>
          <a:noFill/>
          <a:ln/>
        </p:spPr>
        <p:txBody>
          <a:bodyPr wrap="none" lIns="0" tIns="0" rIns="0" bIns="0" rtlCol="0" anchor="t"/>
          <a:lstStyle/>
          <a:p>
            <a:pPr marL="0" indent="0" algn="l">
              <a:lnSpc>
                <a:spcPts val="2100"/>
              </a:lnSpc>
              <a:buNone/>
            </a:pPr>
            <a:r>
              <a:rPr lang="en-US" sz="1700" dirty="0">
                <a:solidFill>
                  <a:srgbClr val="D9E1FF"/>
                </a:solidFill>
                <a:latin typeface="Kanit" pitchFamily="34" charset="0"/>
                <a:ea typeface="Kanit" pitchFamily="34" charset="-122"/>
                <a:cs typeface="Kanit" pitchFamily="34" charset="-120"/>
              </a:rPr>
              <a:t>Data Analysis</a:t>
            </a:r>
            <a:endParaRPr lang="en-US" sz="1700" dirty="0"/>
          </a:p>
        </p:txBody>
      </p:sp>
      <p:sp>
        <p:nvSpPr>
          <p:cNvPr id="14" name="Text 11"/>
          <p:cNvSpPr/>
          <p:nvPr/>
        </p:nvSpPr>
        <p:spPr>
          <a:xfrm>
            <a:off x="8334018" y="5142071"/>
            <a:ext cx="5648087" cy="296347"/>
          </a:xfrm>
          <a:prstGeom prst="rect">
            <a:avLst/>
          </a:prstGeom>
          <a:noFill/>
          <a:ln/>
        </p:spPr>
        <p:txBody>
          <a:bodyPr wrap="none" lIns="0" tIns="0" rIns="0" bIns="0" rtlCol="0" anchor="t"/>
          <a:lstStyle/>
          <a:p>
            <a:pPr marL="0" indent="0" algn="l">
              <a:lnSpc>
                <a:spcPts val="2300"/>
              </a:lnSpc>
              <a:buNone/>
            </a:pPr>
            <a:r>
              <a:rPr lang="en-US" sz="1450" dirty="0">
                <a:solidFill>
                  <a:srgbClr val="D9E1FF"/>
                </a:solidFill>
                <a:latin typeface="Martel Sans Light" pitchFamily="34" charset="0"/>
                <a:ea typeface="Martel Sans Light" pitchFamily="34" charset="-122"/>
                <a:cs typeface="Martel Sans Light" pitchFamily="34" charset="-120"/>
              </a:rPr>
              <a:t>AI algorithms process and analyze data.</a:t>
            </a:r>
            <a:endParaRPr lang="en-US" sz="1450" dirty="0"/>
          </a:p>
        </p:txBody>
      </p:sp>
      <p:sp>
        <p:nvSpPr>
          <p:cNvPr id="15" name="Shape 12"/>
          <p:cNvSpPr/>
          <p:nvPr/>
        </p:nvSpPr>
        <p:spPr>
          <a:xfrm>
            <a:off x="6481405" y="5812393"/>
            <a:ext cx="648295" cy="22860"/>
          </a:xfrm>
          <a:prstGeom prst="roundRect">
            <a:avLst>
              <a:gd name="adj" fmla="val 121553"/>
            </a:avLst>
          </a:prstGeom>
          <a:solidFill>
            <a:srgbClr val="48446D"/>
          </a:solidFill>
          <a:ln/>
        </p:spPr>
        <p:txBody>
          <a:bodyPr/>
          <a:lstStyle/>
          <a:p>
            <a:endParaRPr lang="en-IN"/>
          </a:p>
        </p:txBody>
      </p:sp>
      <p:sp>
        <p:nvSpPr>
          <p:cNvPr id="16" name="Shape 13"/>
          <p:cNvSpPr/>
          <p:nvPr/>
        </p:nvSpPr>
        <p:spPr>
          <a:xfrm>
            <a:off x="7106841" y="5615464"/>
            <a:ext cx="416719" cy="416719"/>
          </a:xfrm>
          <a:prstGeom prst="roundRect">
            <a:avLst>
              <a:gd name="adj" fmla="val 6668"/>
            </a:avLst>
          </a:prstGeom>
          <a:solidFill>
            <a:srgbClr val="2F2B54"/>
          </a:solidFill>
          <a:ln/>
        </p:spPr>
        <p:txBody>
          <a:bodyPr/>
          <a:lstStyle/>
          <a:p>
            <a:endParaRPr lang="en-IN"/>
          </a:p>
        </p:txBody>
      </p:sp>
      <p:sp>
        <p:nvSpPr>
          <p:cNvPr id="17" name="Text 14"/>
          <p:cNvSpPr/>
          <p:nvPr/>
        </p:nvSpPr>
        <p:spPr>
          <a:xfrm>
            <a:off x="7247334" y="5692973"/>
            <a:ext cx="135731" cy="261580"/>
          </a:xfrm>
          <a:prstGeom prst="rect">
            <a:avLst/>
          </a:prstGeom>
          <a:noFill/>
          <a:ln/>
        </p:spPr>
        <p:txBody>
          <a:bodyPr wrap="none" lIns="0" tIns="0" rIns="0" bIns="0" rtlCol="0" anchor="t"/>
          <a:lstStyle/>
          <a:p>
            <a:pPr marL="0" indent="0" algn="ctr">
              <a:lnSpc>
                <a:spcPts val="2050"/>
              </a:lnSpc>
              <a:buNone/>
            </a:pPr>
            <a:r>
              <a:rPr lang="en-US" sz="2050" dirty="0">
                <a:solidFill>
                  <a:srgbClr val="D9E1FF"/>
                </a:solidFill>
                <a:latin typeface="Kanit" pitchFamily="34" charset="0"/>
                <a:ea typeface="Kanit" pitchFamily="34" charset="-122"/>
                <a:cs typeface="Kanit" pitchFamily="34" charset="-120"/>
              </a:rPr>
              <a:t>3</a:t>
            </a:r>
            <a:endParaRPr lang="en-US" sz="2050" dirty="0"/>
          </a:p>
        </p:txBody>
      </p:sp>
      <p:sp>
        <p:nvSpPr>
          <p:cNvPr id="18" name="Text 15"/>
          <p:cNvSpPr/>
          <p:nvPr/>
        </p:nvSpPr>
        <p:spPr>
          <a:xfrm>
            <a:off x="4117062" y="5592247"/>
            <a:ext cx="2179320" cy="272296"/>
          </a:xfrm>
          <a:prstGeom prst="rect">
            <a:avLst/>
          </a:prstGeom>
          <a:noFill/>
          <a:ln/>
        </p:spPr>
        <p:txBody>
          <a:bodyPr wrap="none" lIns="0" tIns="0" rIns="0" bIns="0" rtlCol="0" anchor="t"/>
          <a:lstStyle/>
          <a:p>
            <a:pPr marL="0" indent="0" algn="r">
              <a:lnSpc>
                <a:spcPts val="2100"/>
              </a:lnSpc>
              <a:buNone/>
            </a:pPr>
            <a:r>
              <a:rPr lang="en-US" sz="1700" dirty="0">
                <a:solidFill>
                  <a:srgbClr val="D9E1FF"/>
                </a:solidFill>
                <a:latin typeface="Kanit" pitchFamily="34" charset="0"/>
                <a:ea typeface="Kanit" pitchFamily="34" charset="-122"/>
                <a:cs typeface="Kanit" pitchFamily="34" charset="-120"/>
              </a:rPr>
              <a:t>Task Scheduling</a:t>
            </a:r>
            <a:endParaRPr lang="en-US" sz="1700" dirty="0"/>
          </a:p>
        </p:txBody>
      </p:sp>
      <p:sp>
        <p:nvSpPr>
          <p:cNvPr id="19" name="Text 16"/>
          <p:cNvSpPr/>
          <p:nvPr/>
        </p:nvSpPr>
        <p:spPr>
          <a:xfrm>
            <a:off x="648295" y="5975628"/>
            <a:ext cx="5648087" cy="296347"/>
          </a:xfrm>
          <a:prstGeom prst="rect">
            <a:avLst/>
          </a:prstGeom>
          <a:noFill/>
          <a:ln/>
        </p:spPr>
        <p:txBody>
          <a:bodyPr wrap="none" lIns="0" tIns="0" rIns="0" bIns="0" rtlCol="0" anchor="t"/>
          <a:lstStyle/>
          <a:p>
            <a:pPr marL="0" indent="0" algn="r">
              <a:lnSpc>
                <a:spcPts val="2300"/>
              </a:lnSpc>
              <a:buNone/>
            </a:pPr>
            <a:r>
              <a:rPr lang="en-US" sz="1450" dirty="0">
                <a:solidFill>
                  <a:srgbClr val="D9E1FF"/>
                </a:solidFill>
                <a:latin typeface="Martel Sans Light" pitchFamily="34" charset="0"/>
                <a:ea typeface="Martel Sans Light" pitchFamily="34" charset="-122"/>
                <a:cs typeface="Martel Sans Light" pitchFamily="34" charset="-120"/>
              </a:rPr>
              <a:t>Smart calendar schedules tasks and events.</a:t>
            </a:r>
            <a:endParaRPr lang="en-US" sz="1450" dirty="0"/>
          </a:p>
        </p:txBody>
      </p:sp>
      <p:sp>
        <p:nvSpPr>
          <p:cNvPr id="20" name="Shape 17"/>
          <p:cNvSpPr/>
          <p:nvPr/>
        </p:nvSpPr>
        <p:spPr>
          <a:xfrm>
            <a:off x="7500699" y="6645950"/>
            <a:ext cx="648295" cy="22860"/>
          </a:xfrm>
          <a:prstGeom prst="roundRect">
            <a:avLst>
              <a:gd name="adj" fmla="val 121553"/>
            </a:avLst>
          </a:prstGeom>
          <a:solidFill>
            <a:srgbClr val="48446D"/>
          </a:solidFill>
          <a:ln/>
        </p:spPr>
        <p:txBody>
          <a:bodyPr/>
          <a:lstStyle/>
          <a:p>
            <a:endParaRPr lang="en-IN"/>
          </a:p>
        </p:txBody>
      </p:sp>
      <p:sp>
        <p:nvSpPr>
          <p:cNvPr id="21" name="Shape 18"/>
          <p:cNvSpPr/>
          <p:nvPr/>
        </p:nvSpPr>
        <p:spPr>
          <a:xfrm>
            <a:off x="7106841" y="6449020"/>
            <a:ext cx="416719" cy="416719"/>
          </a:xfrm>
          <a:prstGeom prst="roundRect">
            <a:avLst>
              <a:gd name="adj" fmla="val 6668"/>
            </a:avLst>
          </a:prstGeom>
          <a:solidFill>
            <a:srgbClr val="2F2B54"/>
          </a:solidFill>
          <a:ln/>
        </p:spPr>
        <p:txBody>
          <a:bodyPr/>
          <a:lstStyle/>
          <a:p>
            <a:endParaRPr lang="en-IN"/>
          </a:p>
        </p:txBody>
      </p:sp>
      <p:sp>
        <p:nvSpPr>
          <p:cNvPr id="22" name="Text 19"/>
          <p:cNvSpPr/>
          <p:nvPr/>
        </p:nvSpPr>
        <p:spPr>
          <a:xfrm>
            <a:off x="7244120" y="6526530"/>
            <a:ext cx="142042" cy="261580"/>
          </a:xfrm>
          <a:prstGeom prst="rect">
            <a:avLst/>
          </a:prstGeom>
          <a:noFill/>
          <a:ln/>
        </p:spPr>
        <p:txBody>
          <a:bodyPr wrap="none" lIns="0" tIns="0" rIns="0" bIns="0" rtlCol="0" anchor="t"/>
          <a:lstStyle/>
          <a:p>
            <a:pPr marL="0" indent="0" algn="ctr">
              <a:lnSpc>
                <a:spcPts val="2050"/>
              </a:lnSpc>
              <a:buNone/>
            </a:pPr>
            <a:r>
              <a:rPr lang="en-US" sz="2050" dirty="0">
                <a:solidFill>
                  <a:srgbClr val="D9E1FF"/>
                </a:solidFill>
                <a:latin typeface="Kanit" pitchFamily="34" charset="0"/>
                <a:ea typeface="Kanit" pitchFamily="34" charset="-122"/>
                <a:cs typeface="Kanit" pitchFamily="34" charset="-120"/>
              </a:rPr>
              <a:t>4</a:t>
            </a:r>
            <a:endParaRPr lang="en-US" sz="2050" dirty="0"/>
          </a:p>
        </p:txBody>
      </p:sp>
      <p:sp>
        <p:nvSpPr>
          <p:cNvPr id="23" name="Text 20"/>
          <p:cNvSpPr/>
          <p:nvPr/>
        </p:nvSpPr>
        <p:spPr>
          <a:xfrm>
            <a:off x="8334018" y="6425803"/>
            <a:ext cx="2179320" cy="272296"/>
          </a:xfrm>
          <a:prstGeom prst="rect">
            <a:avLst/>
          </a:prstGeom>
          <a:noFill/>
          <a:ln/>
        </p:spPr>
        <p:txBody>
          <a:bodyPr wrap="none" lIns="0" tIns="0" rIns="0" bIns="0" rtlCol="0" anchor="t"/>
          <a:lstStyle/>
          <a:p>
            <a:pPr marL="0" indent="0" algn="l">
              <a:lnSpc>
                <a:spcPts val="2100"/>
              </a:lnSpc>
              <a:buNone/>
            </a:pPr>
            <a:r>
              <a:rPr lang="en-US" sz="1700" dirty="0">
                <a:solidFill>
                  <a:srgbClr val="D9E1FF"/>
                </a:solidFill>
                <a:latin typeface="Kanit" pitchFamily="34" charset="0"/>
                <a:ea typeface="Kanit" pitchFamily="34" charset="-122"/>
                <a:cs typeface="Kanit" pitchFamily="34" charset="-120"/>
              </a:rPr>
              <a:t>User Feedback</a:t>
            </a:r>
            <a:endParaRPr lang="en-US" sz="1700" dirty="0"/>
          </a:p>
        </p:txBody>
      </p:sp>
      <p:sp>
        <p:nvSpPr>
          <p:cNvPr id="24" name="Text 21"/>
          <p:cNvSpPr/>
          <p:nvPr/>
        </p:nvSpPr>
        <p:spPr>
          <a:xfrm>
            <a:off x="8334018" y="6809184"/>
            <a:ext cx="5648087" cy="296347"/>
          </a:xfrm>
          <a:prstGeom prst="rect">
            <a:avLst/>
          </a:prstGeom>
          <a:noFill/>
          <a:ln/>
        </p:spPr>
        <p:txBody>
          <a:bodyPr wrap="none" lIns="0" tIns="0" rIns="0" bIns="0" rtlCol="0" anchor="t"/>
          <a:lstStyle/>
          <a:p>
            <a:pPr marL="0" indent="0" algn="l">
              <a:lnSpc>
                <a:spcPts val="2300"/>
              </a:lnSpc>
              <a:buNone/>
            </a:pPr>
            <a:r>
              <a:rPr lang="en-US" sz="1450" dirty="0">
                <a:solidFill>
                  <a:srgbClr val="D9E1FF"/>
                </a:solidFill>
                <a:latin typeface="Martel Sans Light" pitchFamily="34" charset="0"/>
                <a:ea typeface="Martel Sans Light" pitchFamily="34" charset="-122"/>
                <a:cs typeface="Martel Sans Light" pitchFamily="34" charset="-120"/>
              </a:rPr>
              <a:t>Calendar adapts based on user interactions.</a:t>
            </a:r>
            <a:endParaRPr lang="en-US" sz="14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Celestial</Template>
  <TotalTime>384</TotalTime>
  <Words>728</Words>
  <Application>Microsoft Office PowerPoint</Application>
  <PresentationFormat>Custom</PresentationFormat>
  <Paragraphs>134</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Kanit</vt:lpstr>
      <vt:lpstr>Arial</vt:lpstr>
      <vt:lpstr>Calibri</vt:lpstr>
      <vt:lpstr>Martel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Nysha Katiyar</cp:lastModifiedBy>
  <cp:revision>4</cp:revision>
  <dcterms:created xsi:type="dcterms:W3CDTF">2025-02-18T21:15:07Z</dcterms:created>
  <dcterms:modified xsi:type="dcterms:W3CDTF">2025-04-17T21:17:30Z</dcterms:modified>
</cp:coreProperties>
</file>